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9" r:id="rId3"/>
    <p:sldId id="285" r:id="rId4"/>
    <p:sldId id="286" r:id="rId5"/>
    <p:sldId id="287" r:id="rId6"/>
    <p:sldId id="290" r:id="rId7"/>
    <p:sldId id="257" r:id="rId8"/>
    <p:sldId id="258" r:id="rId9"/>
    <p:sldId id="259" r:id="rId10"/>
    <p:sldId id="291" r:id="rId11"/>
    <p:sldId id="261" r:id="rId12"/>
    <p:sldId id="262" r:id="rId13"/>
    <p:sldId id="263" r:id="rId14"/>
    <p:sldId id="264" r:id="rId15"/>
    <p:sldId id="265" r:id="rId16"/>
    <p:sldId id="293" r:id="rId17"/>
    <p:sldId id="292" r:id="rId18"/>
    <p:sldId id="266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23" userDrawn="1">
          <p15:clr>
            <a:srgbClr val="A4A3A4"/>
          </p15:clr>
        </p15:guide>
        <p15:guide id="4" orient="horz" pos="640" userDrawn="1">
          <p15:clr>
            <a:srgbClr val="A4A3A4"/>
          </p15:clr>
        </p15:guide>
        <p15:guide id="5" pos="4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94" autoAdjust="0"/>
    <p:restoredTop sz="88184" autoAdjust="0"/>
  </p:normalViewPr>
  <p:slideViewPr>
    <p:cSldViewPr snapToGrid="0" showGuides="1">
      <p:cViewPr>
        <p:scale>
          <a:sx n="100" d="100"/>
          <a:sy n="100" d="100"/>
        </p:scale>
        <p:origin x="1978" y="439"/>
      </p:cViewPr>
      <p:guideLst>
        <p:guide orient="horz" pos="2160"/>
        <p:guide pos="3840"/>
        <p:guide orient="horz" pos="323"/>
        <p:guide orient="horz" pos="640"/>
        <p:guide pos="461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A855F-1AAB-4723-BB0B-0F499373CF7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3DF9C-47B4-4EE1-9C89-1F0735BD4A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71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时间尺度，</a:t>
            </a:r>
            <a:r>
              <a:rPr lang="zh-CN" altLang="zh-CN" b="1" dirty="0"/>
              <a:t>EGF</a:t>
            </a:r>
            <a:r>
              <a:rPr lang="zh-CN" altLang="zh-CN" dirty="0"/>
              <a:t>→ ERK 快速激活→ 很快下降→ </a:t>
            </a:r>
            <a:r>
              <a:rPr lang="zh-CN" altLang="zh-CN" b="1" dirty="0"/>
              <a:t>transient ERK</a:t>
            </a:r>
            <a:r>
              <a:rPr lang="zh-CN" altLang="en-US" b="1" dirty="0"/>
              <a:t>。</a:t>
            </a:r>
            <a:r>
              <a:rPr lang="zh-CN" altLang="zh-CN" b="1" dirty="0"/>
              <a:t>NGF</a:t>
            </a:r>
            <a:r>
              <a:rPr lang="zh-CN" altLang="zh-CN" dirty="0"/>
              <a:t>→ ERK 激活→ 长时间维持→ </a:t>
            </a:r>
            <a:r>
              <a:rPr lang="zh-CN" altLang="zh-CN" b="1" dirty="0"/>
              <a:t>sustained ERK</a:t>
            </a:r>
            <a:r>
              <a:rPr lang="zh-CN" altLang="en-US" b="1" dirty="0"/>
              <a:t>。。。。。</a:t>
            </a:r>
            <a:r>
              <a:rPr lang="zh-CN" altLang="en-US" dirty="0"/>
              <a:t>力学记忆，</a:t>
            </a:r>
            <a:r>
              <a:rPr lang="zh-CN" altLang="zh-CN" b="1" dirty="0"/>
              <a:t>生理环境里的机械信号从来不是恒定的</a:t>
            </a:r>
            <a:r>
              <a:rPr lang="zh-CN" altLang="en-US" b="1" dirty="0"/>
              <a:t>：</a:t>
            </a:r>
            <a:r>
              <a:rPr lang="zh-CN" altLang="zh-CN" dirty="0"/>
              <a:t>细胞面对的机械输入可能跨越完全不同的时间尺度</a:t>
            </a:r>
            <a:r>
              <a:rPr lang="zh-CN" altLang="en-US" dirty="0"/>
              <a:t>，</a:t>
            </a:r>
            <a:r>
              <a:rPr lang="zh-CN" altLang="zh-CN" dirty="0"/>
              <a:t>细胞必须区分“噪声”和“真正的环境变化”</a:t>
            </a:r>
          </a:p>
          <a:p>
            <a:r>
              <a:rPr lang="zh-CN" altLang="en-US" dirty="0"/>
              <a:t>，例子：角质形成细胞（老茧）。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9305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外界机械力首先由 ECM 传递至 Integrin，并通过 Talin、Vinculin 等黏着斑蛋白与 F-actin 相连；随后经 Actomyosin 应力纤维在细胞内传递，并通过 LINC complex 将细胞骨架与核膜连接。力进一步传递至 Lamin A/C 构成的核纤层，最终影响染色质组织和基因表达。</a:t>
            </a:r>
            <a:r>
              <a:rPr lang="zh-CN" altLang="en-US" dirty="0"/>
              <a:t>细胞不贴壁可能死亡。</a:t>
            </a:r>
            <a:r>
              <a:rPr lang="en-US" altLang="zh-CN" dirty="0"/>
              <a:t>Petri dish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203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细胞核的铺展 </a:t>
            </a:r>
            <a:r>
              <a:rPr lang="en-US" altLang="zh-CN" dirty="0"/>
              <a:t>2. </a:t>
            </a:r>
            <a:r>
              <a:rPr lang="zh-CN" altLang="en-US" dirty="0"/>
              <a:t>细胞核的铺展与核孔开放。与细胞核直接相连的蛋白有哪些？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80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细胞核的铺展与</a:t>
            </a:r>
            <a:r>
              <a:rPr lang="en-US" altLang="zh-CN" dirty="0"/>
              <a:t>NPC</a:t>
            </a:r>
            <a:r>
              <a:rPr lang="zh-CN" altLang="en-US" dirty="0"/>
              <a:t>高度相关。 </a:t>
            </a:r>
            <a:r>
              <a:rPr lang="en-US" altLang="zh-CN" dirty="0"/>
              <a:t>2. </a:t>
            </a:r>
            <a:r>
              <a:rPr lang="zh-CN" altLang="en-US" dirty="0"/>
              <a:t>与细胞核直接相连的结构有哪些？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177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47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 </a:t>
            </a:r>
            <a:r>
              <a:rPr lang="zh-CN" altLang="en-US" dirty="0"/>
              <a:t>应力纤维是力学信号转导的必经之路。细胞收缩力小时之后</a:t>
            </a:r>
            <a:r>
              <a:rPr lang="en-US" altLang="zh-CN" dirty="0"/>
              <a:t>-</a:t>
            </a:r>
            <a:r>
              <a:rPr lang="zh-CN" altLang="en-US" dirty="0"/>
              <a:t>细胞感受不到基底</a:t>
            </a:r>
            <a:r>
              <a:rPr lang="en-US" altLang="zh-CN" dirty="0"/>
              <a:t>---YAP</a:t>
            </a:r>
            <a:r>
              <a:rPr lang="zh-CN" altLang="en-US" dirty="0"/>
              <a:t>出核？？？？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321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369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暂停</a:t>
            </a:r>
            <a:r>
              <a:rPr lang="en-US" altLang="zh-CN" dirty="0"/>
              <a:t>-</a:t>
            </a:r>
            <a:r>
              <a:rPr lang="zh-CN" altLang="en-US" dirty="0"/>
              <a:t>推论是何结构？跳转</a:t>
            </a:r>
            <a:r>
              <a:rPr lang="en-US" altLang="zh-CN" dirty="0"/>
              <a:t>05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684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9949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层次增加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93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3DF9C-47B4-4EE1-9C89-1F0735BD4A8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74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6CEF0D-B691-16F7-EC1E-3FA7D3074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6EE6217-7AF0-AFAB-D8A6-2C062F0FF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CA9FED-1147-56BD-4A41-3D6CFE653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D7E637-43C1-E583-FD73-A89F2493B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D1D519-5A9B-3565-07B0-427372433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31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9467AA-DE4F-B2CD-DFEB-5C6A2E313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18B7CF-518A-9728-1AEB-24D1AD675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19FA50-E827-DFFE-0599-6FBDFE8A7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3CB14D-3155-7F74-FB57-CDCE83FA0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58CA5F-C659-529A-FE1D-6D442ABDA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3180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8D0D84-E974-90AC-DF98-90673C94D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038FD99-9C74-9647-D08B-FDBEDF087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B60C7C-4BFE-2A63-95F5-6A89D1E44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DA50B1-9B07-F716-8E4F-B18B8E927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76E4D5-A768-E0BD-A7A3-FD8E9BA4E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6948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80F058-45B9-9D52-B255-09B1766FE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397FCD-62B9-FD22-7BE8-8695B949F2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07E40CD-0B1C-C36E-E1A6-5B2868469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BB2735-C381-BDB1-5734-FD5C56935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AA95E2-020C-6DC3-A057-F1D160AAC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E2E81BD-DCD2-3806-DA2B-51D253B3F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430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6D77C2-DF4A-2C79-AAA3-AF0D58A48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9073D1-6B80-7A38-809A-09E2B4C97B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F834F32-B4D4-D4AC-F182-FF83FD938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90A89E0-07E2-CFA8-3B91-181BF1CF2F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5F068E4-640C-F692-E6A1-2245E1FAC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A372D33-F641-BA37-B6E2-A1AB5153E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558133E-4882-C570-6F5C-F682296D8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173B73D-7926-5BD7-7801-F253532A0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208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6EB49C-99FB-EC02-A7C3-7FAB2656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79AB1FF-D28B-0AF3-07D4-64502B8E0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53A4D43-A9BD-27B0-81CE-6D68DB30C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7CED002-97B0-E022-0221-86FE25DD2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260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9ECD060-5812-0E01-6DE7-56DDEEDB1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7A4DD54-1350-A997-B2C8-ABEE9D466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6ACE08-3A94-30FE-5038-A43905523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302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78EDBF-76E9-29E7-868B-1D9065E7F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42838F-7E58-13FF-AA80-1D08C44CC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AA90CA9-DBF6-08CE-CC60-EE7CC3E7E4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6BF3A06-8A34-F3AA-F109-5645FF3B3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8769B7D-2C0D-90E7-953F-056A79C2E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7BFC023-E2AA-8BDB-8B0F-B1E1B643B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777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AB8AC-AF43-2CFF-1420-7D891E403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921A946-7653-907A-528B-522EE3CB2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32B6758-103E-B623-9B92-483FC4CD9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B427CA-95C0-1140-4106-6C9AC41DD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9D1010-914A-DF7B-9B00-9578E832D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92C8FCA-772C-01AC-112A-A56C82346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06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77D52F-1A0D-4923-C3B5-CBE753C98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4ABCC39-21D2-AFC9-7FCC-82FD7C03C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519828-22B7-A69D-8459-D08FFB0D2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411E90-316C-C8EA-FAC6-E0652B60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F83FE6-73B0-A4FE-D42A-D887B76CC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886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196E196-04F2-2FB5-E7D0-A8ABFD9995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F09D690-F009-5606-5C51-73C3240E1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0FAFB6-782B-96FC-44E6-066C555B0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69727F-5BCA-66C1-ED72-0F824F58C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C58D34-4B16-6EA7-2A3F-E9DE4A4FE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08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4AA238F-E1C4-C987-5460-9E143CC3E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1C4D80F-EB26-DBCE-4FEA-9C93435E9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1C9D491-9ED9-9D13-5E11-BB449001E4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5CDBFB-7D19-429F-81A6-A9EF3BDBD5E1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027155-F8CB-6435-05F9-A1BE34AC78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69ABEA-6231-B845-2C8B-C2B2D5560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0B094B-0862-4BA7-9755-DD6697EFAF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5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CEB5E827-90DF-BCE5-9E7B-FEFDF2383BCA}"/>
              </a:ext>
            </a:extLst>
          </p:cNvPr>
          <p:cNvGrpSpPr/>
          <p:nvPr/>
        </p:nvGrpSpPr>
        <p:grpSpPr>
          <a:xfrm>
            <a:off x="6478" y="0"/>
            <a:ext cx="12185522" cy="6858000"/>
            <a:chOff x="-882132" y="-528740"/>
            <a:chExt cx="12185522" cy="685800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7F040B3-E1AB-BFAC-5076-7BD779B91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82132" y="-528740"/>
              <a:ext cx="12185522" cy="685800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5B5AD58-6923-08A3-2345-6C8F6FAE4488}"/>
                </a:ext>
              </a:extLst>
            </p:cNvPr>
            <p:cNvSpPr/>
            <p:nvPr/>
          </p:nvSpPr>
          <p:spPr>
            <a:xfrm>
              <a:off x="10951029" y="6045200"/>
              <a:ext cx="275771" cy="2104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1030D4EB-1FA2-17DA-FF37-BB33F1F95265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01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471714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891F3-F0F7-020A-E552-5FA667F13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9C12D5F3-CA31-775A-01B6-1F4D55C93683}"/>
              </a:ext>
            </a:extLst>
          </p:cNvPr>
          <p:cNvGrpSpPr/>
          <p:nvPr/>
        </p:nvGrpSpPr>
        <p:grpSpPr>
          <a:xfrm>
            <a:off x="-1" y="-21136"/>
            <a:ext cx="3933372" cy="584775"/>
            <a:chOff x="-1" y="-21136"/>
            <a:chExt cx="578336" cy="584775"/>
          </a:xfrm>
        </p:grpSpPr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D1179511-2258-BFBF-DF97-954E4D5F1B9E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80D4E44-9AB1-4EBC-CE01-A09349F3430C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DA8DAC5B-1002-0222-DFAB-6FD9CCD7C79E}"/>
              </a:ext>
            </a:extLst>
          </p:cNvPr>
          <p:cNvSpPr txBox="1"/>
          <p:nvPr/>
        </p:nvSpPr>
        <p:spPr>
          <a:xfrm>
            <a:off x="6286499" y="6457890"/>
            <a:ext cx="59055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000" b="0" i="0" dirty="0">
                <a:solidFill>
                  <a:schemeClr val="tx1"/>
                </a:solidFill>
                <a:effectLst/>
              </a:rPr>
              <a:t>https://www.kcl.ac.uk/research/kings-mechanobiology-centre-kmbc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93C41FC-4996-12D7-3236-63AA6172AAE7}"/>
              </a:ext>
            </a:extLst>
          </p:cNvPr>
          <p:cNvSpPr txBox="1"/>
          <p:nvPr/>
        </p:nvSpPr>
        <p:spPr>
          <a:xfrm>
            <a:off x="119743" y="57089"/>
            <a:ext cx="3194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Authors &amp; Research Group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10651D1-795D-8EDB-14BD-BC3112B38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0" t="9083" b="2656"/>
          <a:stretch>
            <a:fillRect/>
          </a:stretch>
        </p:blipFill>
        <p:spPr>
          <a:xfrm>
            <a:off x="5849822" y="946234"/>
            <a:ext cx="6057901" cy="279218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B4826F1-BC0D-C6A8-32C3-E5535188B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210" y="3694748"/>
            <a:ext cx="5780313" cy="20602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129D944-5358-BD2A-2185-6DDEA6B030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12"/>
          <a:stretch>
            <a:fillRect/>
          </a:stretch>
        </p:blipFill>
        <p:spPr>
          <a:xfrm>
            <a:off x="621071" y="2790238"/>
            <a:ext cx="5187023" cy="2978354"/>
          </a:xfrm>
          <a:prstGeom prst="rect">
            <a:avLst/>
          </a:pr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64F32FB-B976-4715-7BBF-8AB73B154FFF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034BD4F4-A463-F863-E5A9-2F47A9CC867A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02</a:t>
            </a:r>
            <a:endParaRPr lang="zh-CN" altLang="en-US" b="1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D03D5F8C-2CAA-3765-5E6E-484DDC538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43"/>
          <a:stretch>
            <a:fillRect/>
          </a:stretch>
        </p:blipFill>
        <p:spPr>
          <a:xfrm>
            <a:off x="741475" y="946233"/>
            <a:ext cx="5066619" cy="1844005"/>
          </a:xfrm>
          <a:custGeom>
            <a:avLst/>
            <a:gdLst>
              <a:gd name="csX0" fmla="*/ 62658 w 5405321"/>
              <a:gd name="csY0" fmla="*/ 0 h 1967276"/>
              <a:gd name="csX1" fmla="*/ 5342663 w 5405321"/>
              <a:gd name="csY1" fmla="*/ 0 h 1967276"/>
              <a:gd name="csX2" fmla="*/ 5405321 w 5405321"/>
              <a:gd name="csY2" fmla="*/ 62658 h 1967276"/>
              <a:gd name="csX3" fmla="*/ 5405321 w 5405321"/>
              <a:gd name="csY3" fmla="*/ 1904618 h 1967276"/>
              <a:gd name="csX4" fmla="*/ 5342663 w 5405321"/>
              <a:gd name="csY4" fmla="*/ 1967276 h 1967276"/>
              <a:gd name="csX5" fmla="*/ 62658 w 5405321"/>
              <a:gd name="csY5" fmla="*/ 1967276 h 1967276"/>
              <a:gd name="csX6" fmla="*/ 0 w 5405321"/>
              <a:gd name="csY6" fmla="*/ 1904618 h 1967276"/>
              <a:gd name="csX7" fmla="*/ 0 w 5405321"/>
              <a:gd name="csY7" fmla="*/ 62658 h 1967276"/>
              <a:gd name="csX8" fmla="*/ 62658 w 5405321"/>
              <a:gd name="csY8" fmla="*/ 0 h 19672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405321" h="1967276">
                <a:moveTo>
                  <a:pt x="62658" y="0"/>
                </a:moveTo>
                <a:lnTo>
                  <a:pt x="5342663" y="0"/>
                </a:lnTo>
                <a:cubicBezTo>
                  <a:pt x="5377268" y="0"/>
                  <a:pt x="5405321" y="28053"/>
                  <a:pt x="5405321" y="62658"/>
                </a:cubicBezTo>
                <a:lnTo>
                  <a:pt x="5405321" y="1904618"/>
                </a:lnTo>
                <a:cubicBezTo>
                  <a:pt x="5405321" y="1939223"/>
                  <a:pt x="5377268" y="1967276"/>
                  <a:pt x="5342663" y="1967276"/>
                </a:cubicBezTo>
                <a:lnTo>
                  <a:pt x="62658" y="1967276"/>
                </a:lnTo>
                <a:cubicBezTo>
                  <a:pt x="28053" y="1967276"/>
                  <a:pt x="0" y="1939223"/>
                  <a:pt x="0" y="1904618"/>
                </a:cubicBezTo>
                <a:lnTo>
                  <a:pt x="0" y="62658"/>
                </a:lnTo>
                <a:cubicBezTo>
                  <a:pt x="0" y="28053"/>
                  <a:pt x="28053" y="0"/>
                  <a:pt x="62658" y="0"/>
                </a:cubicBezTo>
                <a:close/>
              </a:path>
            </a:pathLst>
          </a:cu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EA3B63F9-4B8E-2078-D7F6-F51DCBA71224}"/>
              </a:ext>
            </a:extLst>
          </p:cNvPr>
          <p:cNvSpPr/>
          <p:nvPr/>
        </p:nvSpPr>
        <p:spPr>
          <a:xfrm>
            <a:off x="741475" y="946233"/>
            <a:ext cx="11090048" cy="5078187"/>
          </a:xfrm>
          <a:prstGeom prst="roundRect">
            <a:avLst>
              <a:gd name="adj" fmla="val 951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505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A8CD2-D4DB-FAD4-01FF-42C49B86B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>
            <a:extLst>
              <a:ext uri="{FF2B5EF4-FFF2-40B4-BE49-F238E27FC236}">
                <a16:creationId xmlns:a16="http://schemas.microsoft.com/office/drawing/2014/main" id="{B367E1AD-C870-3474-FF8F-7AA804EAB76D}"/>
              </a:ext>
            </a:extLst>
          </p:cNvPr>
          <p:cNvGrpSpPr/>
          <p:nvPr/>
        </p:nvGrpSpPr>
        <p:grpSpPr>
          <a:xfrm>
            <a:off x="-1" y="-21136"/>
            <a:ext cx="2144486" cy="584775"/>
            <a:chOff x="-1" y="-21136"/>
            <a:chExt cx="578336" cy="584775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6823C711-D20C-7723-691C-C677A26F5B52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F48D719F-1F02-0721-6577-C57105978DA3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C6DCC022-56BE-8F32-4C8D-E14221E8B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" r="839" b="1304"/>
          <a:stretch>
            <a:fillRect/>
          </a:stretch>
        </p:blipFill>
        <p:spPr>
          <a:xfrm>
            <a:off x="283027" y="968268"/>
            <a:ext cx="5758543" cy="544953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3C8EB5E-2BFB-A9BA-5F94-C931930843E2}"/>
              </a:ext>
            </a:extLst>
          </p:cNvPr>
          <p:cNvSpPr txBox="1"/>
          <p:nvPr/>
        </p:nvSpPr>
        <p:spPr>
          <a:xfrm>
            <a:off x="234043" y="6396335"/>
            <a:ext cx="59055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1000" b="0" i="0" dirty="0">
                <a:solidFill>
                  <a:schemeClr val="tx1"/>
                </a:solidFill>
                <a:effectLst/>
              </a:rPr>
              <a:t>Jaalouk DE, Lammerding J. </a:t>
            </a:r>
            <a:r>
              <a:rPr lang="zh-CN" altLang="zh-CN" sz="1000" b="0" i="1" dirty="0">
                <a:solidFill>
                  <a:schemeClr val="tx1"/>
                </a:solidFill>
                <a:effectLst/>
              </a:rPr>
              <a:t>Nat Rev Mol Cell Biol</a:t>
            </a:r>
            <a:r>
              <a:rPr lang="zh-CN" altLang="zh-CN" sz="1000" b="0" i="0" dirty="0">
                <a:solidFill>
                  <a:schemeClr val="tx1"/>
                </a:solidFill>
                <a:effectLst/>
              </a:rPr>
              <a:t>. doi:10.1038/nrm2597</a:t>
            </a:r>
            <a:endParaRPr lang="zh-CN" altLang="en-US" sz="1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F40C58-0C11-E542-758F-378FF2EC9FFC}"/>
              </a:ext>
            </a:extLst>
          </p:cNvPr>
          <p:cNvSpPr txBox="1"/>
          <p:nvPr/>
        </p:nvSpPr>
        <p:spPr>
          <a:xfrm>
            <a:off x="163286" y="63786"/>
            <a:ext cx="214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Background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E668D52-7537-7B67-7A46-4F89E2D76737}"/>
              </a:ext>
            </a:extLst>
          </p:cNvPr>
          <p:cNvSpPr txBox="1"/>
          <p:nvPr/>
        </p:nvSpPr>
        <p:spPr>
          <a:xfrm>
            <a:off x="1033599" y="686916"/>
            <a:ext cx="4588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细胞机械力传导</a:t>
            </a:r>
          </a:p>
        </p:txBody>
      </p:sp>
      <p:pic>
        <p:nvPicPr>
          <p:cNvPr id="9" name="New picture">
            <a:extLst>
              <a:ext uri="{FF2B5EF4-FFF2-40B4-BE49-F238E27FC236}">
                <a16:creationId xmlns:a16="http://schemas.microsoft.com/office/drawing/2014/main" id="{E26995B6-F660-1FF8-423C-3FC462A03B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02"/>
          <a:stretch>
            <a:fillRect/>
          </a:stretch>
        </p:blipFill>
        <p:spPr bwMode="auto">
          <a:xfrm>
            <a:off x="6352693" y="1090778"/>
            <a:ext cx="5632482" cy="2055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B3DCE32-40DA-E33F-EB4B-366D9A013A7A}"/>
              </a:ext>
            </a:extLst>
          </p:cNvPr>
          <p:cNvSpPr txBox="1"/>
          <p:nvPr/>
        </p:nvSpPr>
        <p:spPr>
          <a:xfrm>
            <a:off x="6191249" y="6396335"/>
            <a:ext cx="59055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sz="1000" dirty="0"/>
              <a:t>Vallenius T. </a:t>
            </a:r>
            <a:r>
              <a:rPr lang="zh-CN" altLang="zh-CN" sz="1000" i="1" dirty="0"/>
              <a:t>Open Biol</a:t>
            </a:r>
            <a:r>
              <a:rPr lang="zh-CN" altLang="zh-CN" sz="1000" dirty="0"/>
              <a:t>. doi:10.1098/rsob.130001</a:t>
            </a:r>
            <a:endParaRPr lang="en-US" altLang="zh-CN" sz="1000" dirty="0"/>
          </a:p>
          <a:p>
            <a:pPr algn="ctr"/>
            <a:r>
              <a:rPr lang="en-US" altLang="zh-CN" sz="1000" dirty="0"/>
              <a:t>Burridge K, </a:t>
            </a:r>
            <a:r>
              <a:rPr lang="en-US" altLang="zh-CN" sz="1000" dirty="0" err="1"/>
              <a:t>Guilluy</a:t>
            </a:r>
            <a:r>
              <a:rPr lang="en-US" altLang="zh-CN" sz="1000" dirty="0"/>
              <a:t> C. Exp Cell Res. doi:10.1016/j.yexcr.2015.10.029</a:t>
            </a:r>
            <a:endParaRPr lang="zh-CN" altLang="en-US" sz="1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7A31509-3D3B-69D3-4F08-56DBEA702353}"/>
              </a:ext>
            </a:extLst>
          </p:cNvPr>
          <p:cNvSpPr txBox="1"/>
          <p:nvPr/>
        </p:nvSpPr>
        <p:spPr>
          <a:xfrm>
            <a:off x="6874769" y="686916"/>
            <a:ext cx="4588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细胞应力纤维分类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876FD3F-55C1-C1A1-50B5-AD5C520CAE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8934" y="3272574"/>
            <a:ext cx="2159216" cy="2929889"/>
          </a:xfrm>
          <a:prstGeom prst="rect">
            <a:avLst/>
          </a:prstGeom>
        </p:spPr>
      </p:pic>
      <p:pic>
        <p:nvPicPr>
          <p:cNvPr id="18" name="New picture">
            <a:extLst>
              <a:ext uri="{FF2B5EF4-FFF2-40B4-BE49-F238E27FC236}">
                <a16:creationId xmlns:a16="http://schemas.microsoft.com/office/drawing/2014/main" id="{7B1CFE54-0B59-0C31-6255-64947BA5152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26"/>
          <a:stretch>
            <a:fillRect/>
          </a:stretch>
        </p:blipFill>
        <p:spPr bwMode="auto">
          <a:xfrm>
            <a:off x="6352692" y="3301816"/>
            <a:ext cx="2392893" cy="292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3C3AA49E-DE73-5D73-D32B-542375292F88}"/>
              </a:ext>
            </a:extLst>
          </p:cNvPr>
          <p:cNvSpPr/>
          <p:nvPr/>
        </p:nvSpPr>
        <p:spPr>
          <a:xfrm>
            <a:off x="8975035" y="3199213"/>
            <a:ext cx="2594113" cy="3071191"/>
          </a:xfrm>
          <a:prstGeom prst="roundRect">
            <a:avLst>
              <a:gd name="adj" fmla="val 4258"/>
            </a:avLst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D98BF358-21F3-5A56-D67F-16DBE831D9FD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F38C04E9-B6E9-C149-1427-EECCBF8D60D7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03</a:t>
            </a:r>
            <a:endParaRPr lang="zh-CN" altLang="en-US" b="1" dirty="0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35284057-7022-5730-0B76-537350E2EC04}"/>
              </a:ext>
            </a:extLst>
          </p:cNvPr>
          <p:cNvSpPr/>
          <p:nvPr/>
        </p:nvSpPr>
        <p:spPr>
          <a:xfrm>
            <a:off x="310677" y="653299"/>
            <a:ext cx="5801017" cy="5775078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A12CCFEE-DBA0-2E4B-06EE-298B89FD9259}"/>
              </a:ext>
            </a:extLst>
          </p:cNvPr>
          <p:cNvSpPr/>
          <p:nvPr/>
        </p:nvSpPr>
        <p:spPr>
          <a:xfrm>
            <a:off x="1963190" y="653299"/>
            <a:ext cx="2508722" cy="3917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F7B01A18-E8B0-62FA-29F6-644055B4BF6B}"/>
              </a:ext>
            </a:extLst>
          </p:cNvPr>
          <p:cNvSpPr/>
          <p:nvPr/>
        </p:nvSpPr>
        <p:spPr>
          <a:xfrm>
            <a:off x="7914572" y="653299"/>
            <a:ext cx="2508722" cy="3917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4B9E9ED1-F991-6706-C6FD-7E2EB70BA224}"/>
              </a:ext>
            </a:extLst>
          </p:cNvPr>
          <p:cNvSpPr/>
          <p:nvPr/>
        </p:nvSpPr>
        <p:spPr>
          <a:xfrm>
            <a:off x="6217829" y="642725"/>
            <a:ext cx="5801017" cy="5775078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400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42307-7487-4345-1BB2-F3C4D83AC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id="{36A8F873-7196-3710-A1AF-0B7A2B8E309F}"/>
              </a:ext>
            </a:extLst>
          </p:cNvPr>
          <p:cNvGrpSpPr/>
          <p:nvPr/>
        </p:nvGrpSpPr>
        <p:grpSpPr>
          <a:xfrm>
            <a:off x="-1" y="-21136"/>
            <a:ext cx="2144486" cy="584775"/>
            <a:chOff x="-1" y="-21136"/>
            <a:chExt cx="578336" cy="584775"/>
          </a:xfrm>
        </p:grpSpPr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26B19C4E-3CB9-B4D5-EC0B-1A4E6393F759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0599067A-019D-71F5-D220-44948D3F456E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94A76B28-6E64-CEEC-EA43-5E5D350A2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2" r="4176" b="65036"/>
          <a:stretch>
            <a:fillRect/>
          </a:stretch>
        </p:blipFill>
        <p:spPr>
          <a:xfrm>
            <a:off x="361274" y="1040969"/>
            <a:ext cx="5446022" cy="25358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1D29BB9E-2034-7205-586F-89C931270607}"/>
              </a:ext>
            </a:extLst>
          </p:cNvPr>
          <p:cNvSpPr txBox="1"/>
          <p:nvPr/>
        </p:nvSpPr>
        <p:spPr>
          <a:xfrm>
            <a:off x="234043" y="6396335"/>
            <a:ext cx="59055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000" b="0" i="0" dirty="0">
                <a:solidFill>
                  <a:schemeClr val="tx1"/>
                </a:solidFill>
                <a:effectLst/>
              </a:rPr>
              <a:t>Davidson, Patricia M, and Bruno Cadot. Trends in cell biology vol. </a:t>
            </a:r>
          </a:p>
          <a:p>
            <a:pPr algn="ctr"/>
            <a:r>
              <a:rPr lang="en-US" altLang="zh-CN" sz="1000" b="0" i="0" dirty="0">
                <a:solidFill>
                  <a:schemeClr val="tx1"/>
                </a:solidFill>
                <a:effectLst/>
              </a:rPr>
              <a:t>doi:10.1016/j.tcb.2020.11.009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C31753-13FE-B4C1-C25C-DC1C3426C667}"/>
              </a:ext>
            </a:extLst>
          </p:cNvPr>
          <p:cNvSpPr txBox="1"/>
          <p:nvPr/>
        </p:nvSpPr>
        <p:spPr>
          <a:xfrm>
            <a:off x="168728" y="63786"/>
            <a:ext cx="214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Background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0937CB5-37DB-722F-1F82-FF1A194EE2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74" y="3636986"/>
            <a:ext cx="2622233" cy="260768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0BA07BD-15EB-0C88-1F52-528D9A16BC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063" y="3645540"/>
            <a:ext cx="2622233" cy="259680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6725351-07F0-6A5F-C16F-E10FFB18CF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9" y="982384"/>
            <a:ext cx="5187044" cy="5237403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F97905C1-F814-764D-9305-0602B72CD5EA}"/>
              </a:ext>
            </a:extLst>
          </p:cNvPr>
          <p:cNvSpPr txBox="1"/>
          <p:nvPr/>
        </p:nvSpPr>
        <p:spPr>
          <a:xfrm>
            <a:off x="6286499" y="6396335"/>
            <a:ext cx="59055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000" b="0" i="0" dirty="0" err="1">
                <a:solidFill>
                  <a:schemeClr val="tx1"/>
                </a:solidFill>
                <a:effectLst/>
              </a:rPr>
              <a:t>Khatau</a:t>
            </a:r>
            <a:r>
              <a:rPr lang="en-US" altLang="zh-CN" sz="1000" b="0" i="0" dirty="0">
                <a:solidFill>
                  <a:schemeClr val="tx1"/>
                </a:solidFill>
                <a:effectLst/>
              </a:rPr>
              <a:t> SB, Kim DH, Hale CM, Bloom RJ, Wirtz D. Nucleus. </a:t>
            </a:r>
          </a:p>
          <a:p>
            <a:pPr algn="ctr"/>
            <a:r>
              <a:rPr lang="en-US" altLang="zh-CN" sz="1000" b="0" i="0" dirty="0">
                <a:solidFill>
                  <a:schemeClr val="tx1"/>
                </a:solidFill>
                <a:effectLst/>
              </a:rPr>
              <a:t>doi:10.4161/nucl.1.4.12331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7B16B93-56FA-57A3-CF2D-CAACD439BEFF}"/>
              </a:ext>
            </a:extLst>
          </p:cNvPr>
          <p:cNvSpPr txBox="1"/>
          <p:nvPr/>
        </p:nvSpPr>
        <p:spPr>
          <a:xfrm>
            <a:off x="4476548" y="638597"/>
            <a:ext cx="3188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/>
              <a:t>Actin cap</a:t>
            </a:r>
            <a:endParaRPr lang="zh-CN" altLang="en-US" sz="1400" b="1" dirty="0"/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2FCFCF5-E7F3-D583-C0A8-C903548692C2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722D059C-ADE9-31DD-65F1-CDD7A3E757B4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04</a:t>
            </a:r>
            <a:endParaRPr lang="zh-CN" altLang="en-US" b="1" dirty="0"/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61BAE511-454F-4703-3A0F-F8C508F045E6}"/>
              </a:ext>
            </a:extLst>
          </p:cNvPr>
          <p:cNvSpPr/>
          <p:nvPr/>
        </p:nvSpPr>
        <p:spPr>
          <a:xfrm>
            <a:off x="310677" y="584783"/>
            <a:ext cx="11520049" cy="5799688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0F677DF6-8028-41D0-9C7D-0BAE37436160}"/>
              </a:ext>
            </a:extLst>
          </p:cNvPr>
          <p:cNvSpPr/>
          <p:nvPr/>
        </p:nvSpPr>
        <p:spPr>
          <a:xfrm>
            <a:off x="4760819" y="581473"/>
            <a:ext cx="2508722" cy="3917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939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F3853-46DE-2630-EE37-47BE971AE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>
            <a:extLst>
              <a:ext uri="{FF2B5EF4-FFF2-40B4-BE49-F238E27FC236}">
                <a16:creationId xmlns:a16="http://schemas.microsoft.com/office/drawing/2014/main" id="{2C276DC6-F7B2-686D-5DD5-30C5F7141C39}"/>
              </a:ext>
            </a:extLst>
          </p:cNvPr>
          <p:cNvGrpSpPr/>
          <p:nvPr/>
        </p:nvGrpSpPr>
        <p:grpSpPr>
          <a:xfrm>
            <a:off x="-1" y="-21136"/>
            <a:ext cx="2144486" cy="584775"/>
            <a:chOff x="-1" y="-21136"/>
            <a:chExt cx="578336" cy="584775"/>
          </a:xfrm>
        </p:grpSpPr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3B9F7B94-3CAF-FF5D-FCC3-185641BEBAB0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9E49B4B-08F9-C0AB-4C98-B155CAE7697D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51A72B5D-EEBC-7D2A-25A8-D7532A31A6CF}"/>
              </a:ext>
            </a:extLst>
          </p:cNvPr>
          <p:cNvSpPr txBox="1"/>
          <p:nvPr/>
        </p:nvSpPr>
        <p:spPr>
          <a:xfrm>
            <a:off x="6286499" y="6457890"/>
            <a:ext cx="59055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000" b="0" i="0" dirty="0">
                <a:solidFill>
                  <a:schemeClr val="tx1"/>
                </a:solidFill>
                <a:effectLst/>
              </a:rPr>
              <a:t>Martino F, Perestrelo AR, </a:t>
            </a:r>
            <a:r>
              <a:rPr lang="en-US" altLang="zh-CN" sz="1000" b="0" i="0" dirty="0" err="1">
                <a:solidFill>
                  <a:schemeClr val="tx1"/>
                </a:solidFill>
                <a:effectLst/>
              </a:rPr>
              <a:t>Vinarský</a:t>
            </a:r>
            <a:r>
              <a:rPr lang="en-US" altLang="zh-CN" sz="1000" b="0" i="0" dirty="0">
                <a:solidFill>
                  <a:schemeClr val="tx1"/>
                </a:solidFill>
                <a:effectLst/>
              </a:rPr>
              <a:t> V, Pagliari S, Forte G. Front Physiol. </a:t>
            </a:r>
          </a:p>
          <a:p>
            <a:pPr algn="ctr"/>
            <a:r>
              <a:rPr lang="en-US" altLang="zh-CN" sz="1000" b="0" i="0" dirty="0">
                <a:solidFill>
                  <a:schemeClr val="tx1"/>
                </a:solidFill>
                <a:effectLst/>
              </a:rPr>
              <a:t>doi:10.3389/fphys.2018.00824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82790BD-7EF2-5A24-14B4-E679AE481352}"/>
              </a:ext>
            </a:extLst>
          </p:cNvPr>
          <p:cNvSpPr txBox="1"/>
          <p:nvPr/>
        </p:nvSpPr>
        <p:spPr>
          <a:xfrm>
            <a:off x="187778" y="45648"/>
            <a:ext cx="214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Background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4324E20-3A5D-3BBF-5198-D5385E3E9F5D}"/>
              </a:ext>
            </a:extLst>
          </p:cNvPr>
          <p:cNvSpPr txBox="1"/>
          <p:nvPr/>
        </p:nvSpPr>
        <p:spPr>
          <a:xfrm>
            <a:off x="5418365" y="631320"/>
            <a:ext cx="674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与细胞核直接相连的结构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239C5A6-53F6-BD96-D6C0-BF8604722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8" y="1306058"/>
            <a:ext cx="4703789" cy="4703789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81D2226-1167-A110-3817-D991A5317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306058"/>
            <a:ext cx="6850743" cy="4703789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4FF6AB4E-555E-6138-F40E-58A463D4970E}"/>
              </a:ext>
            </a:extLst>
          </p:cNvPr>
          <p:cNvSpPr txBox="1"/>
          <p:nvPr/>
        </p:nvSpPr>
        <p:spPr>
          <a:xfrm>
            <a:off x="261258" y="631321"/>
            <a:ext cx="447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/>
              <a:t>细胞核铺展可使</a:t>
            </a:r>
            <a:r>
              <a:rPr lang="en-US" altLang="zh-CN" sz="1400" b="1" dirty="0"/>
              <a:t>NPC </a:t>
            </a:r>
            <a:r>
              <a:rPr lang="zh-CN" altLang="en-US" sz="1400" b="1" dirty="0"/>
              <a:t>发生机械性扩张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8D1420B-C02E-EA80-CD29-AE4603F3CD10}"/>
              </a:ext>
            </a:extLst>
          </p:cNvPr>
          <p:cNvSpPr txBox="1"/>
          <p:nvPr/>
        </p:nvSpPr>
        <p:spPr>
          <a:xfrm>
            <a:off x="95249" y="6412242"/>
            <a:ext cx="59055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000" b="0" i="0" dirty="0" err="1">
                <a:solidFill>
                  <a:schemeClr val="tx1"/>
                </a:solidFill>
                <a:effectLst/>
              </a:rPr>
              <a:t>Elosegui</a:t>
            </a:r>
            <a:r>
              <a:rPr lang="en-US" altLang="zh-CN" sz="1000" b="0" i="0" dirty="0">
                <a:solidFill>
                  <a:schemeClr val="tx1"/>
                </a:solidFill>
                <a:effectLst/>
              </a:rPr>
              <a:t>-Artola, Alberto et al Cell vol. </a:t>
            </a:r>
          </a:p>
          <a:p>
            <a:pPr algn="ctr"/>
            <a:r>
              <a:rPr lang="en-US" altLang="zh-CN" sz="1000" b="0" i="0" dirty="0">
                <a:solidFill>
                  <a:schemeClr val="tx1"/>
                </a:solidFill>
                <a:effectLst/>
              </a:rPr>
              <a:t>doi:10.1016/j.cell.2017.10.008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DD6E6C93-A4FE-DD66-BA8A-28AB8B5119DF}"/>
              </a:ext>
            </a:extLst>
          </p:cNvPr>
          <p:cNvSpPr/>
          <p:nvPr/>
        </p:nvSpPr>
        <p:spPr>
          <a:xfrm>
            <a:off x="7592786" y="1348217"/>
            <a:ext cx="2400300" cy="2739369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528BE8CB-CD5E-E983-3F16-21A67A44000F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86798F97-2166-A75E-D39A-28139901468D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05</a:t>
            </a:r>
            <a:endParaRPr lang="zh-CN" altLang="en-US" b="1" dirty="0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9BDA36F1-7A40-F343-6BE6-C32F2F9FCC6D}"/>
              </a:ext>
            </a:extLst>
          </p:cNvPr>
          <p:cNvSpPr/>
          <p:nvPr/>
        </p:nvSpPr>
        <p:spPr>
          <a:xfrm>
            <a:off x="261258" y="610547"/>
            <a:ext cx="4730497" cy="5527815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E308593A-35E8-A128-0BA6-280C6EEF5C1D}"/>
              </a:ext>
            </a:extLst>
          </p:cNvPr>
          <p:cNvSpPr/>
          <p:nvPr/>
        </p:nvSpPr>
        <p:spPr>
          <a:xfrm>
            <a:off x="5054527" y="622179"/>
            <a:ext cx="6995959" cy="5527815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DC196F68-BD82-5DA2-818A-59DD1101D07F}"/>
              </a:ext>
            </a:extLst>
          </p:cNvPr>
          <p:cNvSpPr/>
          <p:nvPr/>
        </p:nvSpPr>
        <p:spPr>
          <a:xfrm>
            <a:off x="7090360" y="610547"/>
            <a:ext cx="3681053" cy="3917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A0FB055A-7DC1-AE31-21C7-2DB7E2FBCF52}"/>
              </a:ext>
            </a:extLst>
          </p:cNvPr>
          <p:cNvSpPr/>
          <p:nvPr/>
        </p:nvSpPr>
        <p:spPr>
          <a:xfrm>
            <a:off x="731837" y="610547"/>
            <a:ext cx="3720419" cy="3917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378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1D5D3F-73C4-7D3C-F1D6-0970061E8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>
            <a:extLst>
              <a:ext uri="{FF2B5EF4-FFF2-40B4-BE49-F238E27FC236}">
                <a16:creationId xmlns:a16="http://schemas.microsoft.com/office/drawing/2014/main" id="{F32BC00F-C56B-C0ED-2228-563A66C0F503}"/>
              </a:ext>
            </a:extLst>
          </p:cNvPr>
          <p:cNvGrpSpPr/>
          <p:nvPr/>
        </p:nvGrpSpPr>
        <p:grpSpPr>
          <a:xfrm>
            <a:off x="-1" y="-21136"/>
            <a:ext cx="2144486" cy="584775"/>
            <a:chOff x="-1" y="-21136"/>
            <a:chExt cx="578336" cy="584775"/>
          </a:xfrm>
        </p:grpSpPr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id="{A22DF9CE-34FA-CA41-9B1A-889C6BCEB8BD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E27E627A-8B17-7F7C-1783-BE2E18CCFC8F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E17AA2C3-A4EA-E98F-4D26-254D3C544275}"/>
              </a:ext>
            </a:extLst>
          </p:cNvPr>
          <p:cNvSpPr/>
          <p:nvPr/>
        </p:nvSpPr>
        <p:spPr>
          <a:xfrm>
            <a:off x="6389914" y="869271"/>
            <a:ext cx="5480957" cy="4859524"/>
          </a:xfrm>
          <a:prstGeom prst="roundRect">
            <a:avLst>
              <a:gd name="adj" fmla="val 1729"/>
            </a:avLst>
          </a:prstGeom>
          <a:solidFill>
            <a:schemeClr val="bg1"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69" name="矩形: 圆角 68">
            <a:extLst>
              <a:ext uri="{FF2B5EF4-FFF2-40B4-BE49-F238E27FC236}">
                <a16:creationId xmlns:a16="http://schemas.microsoft.com/office/drawing/2014/main" id="{13363244-67AE-B939-78FD-DA3F68B88E4E}"/>
              </a:ext>
            </a:extLst>
          </p:cNvPr>
          <p:cNvSpPr/>
          <p:nvPr/>
        </p:nvSpPr>
        <p:spPr>
          <a:xfrm>
            <a:off x="6389914" y="869270"/>
            <a:ext cx="5480957" cy="391729"/>
          </a:xfrm>
          <a:prstGeom prst="roundRect">
            <a:avLst>
              <a:gd name="adj" fmla="val 18589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为什么关注</a:t>
            </a:r>
            <a:r>
              <a:rPr lang="en-US" altLang="zh-CN" sz="1400" b="1" dirty="0">
                <a:solidFill>
                  <a:schemeClr val="tx1"/>
                </a:solidFill>
              </a:rPr>
              <a:t>ECM</a:t>
            </a:r>
            <a:r>
              <a:rPr lang="zh-CN" altLang="en-US" sz="1400" b="1" dirty="0">
                <a:solidFill>
                  <a:schemeClr val="tx1"/>
                </a:solidFill>
              </a:rPr>
              <a:t>和</a:t>
            </a:r>
            <a:r>
              <a:rPr lang="en-US" altLang="zh-CN" sz="1400" b="1" dirty="0">
                <a:solidFill>
                  <a:schemeClr val="tx1"/>
                </a:solidFill>
              </a:rPr>
              <a:t>FB?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5F12B44A-DB1F-C90A-3301-9588F3B8DF1C}"/>
              </a:ext>
            </a:extLst>
          </p:cNvPr>
          <p:cNvSpPr/>
          <p:nvPr/>
        </p:nvSpPr>
        <p:spPr>
          <a:xfrm>
            <a:off x="952501" y="869271"/>
            <a:ext cx="4730497" cy="4859524"/>
          </a:xfrm>
          <a:prstGeom prst="roundRect">
            <a:avLst>
              <a:gd name="adj" fmla="val 1459"/>
            </a:avLst>
          </a:prstGeom>
          <a:solidFill>
            <a:schemeClr val="bg1"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1C219223-C48B-8D67-13B2-9A2947E29112}"/>
              </a:ext>
            </a:extLst>
          </p:cNvPr>
          <p:cNvSpPr/>
          <p:nvPr/>
        </p:nvSpPr>
        <p:spPr>
          <a:xfrm>
            <a:off x="1103084" y="1598456"/>
            <a:ext cx="4083957" cy="566057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dirty="0">
                <a:solidFill>
                  <a:schemeClr val="tx1"/>
                </a:solidFill>
              </a:rPr>
              <a:t>机械刺激跨越多种时间尺度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C6B6E27B-A9B2-2A8E-C27F-44DF1A58946A}"/>
              </a:ext>
            </a:extLst>
          </p:cNvPr>
          <p:cNvSpPr/>
          <p:nvPr/>
        </p:nvSpPr>
        <p:spPr>
          <a:xfrm>
            <a:off x="1103084" y="4799880"/>
            <a:ext cx="4083958" cy="566057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</a:rPr>
              <a:t>机械信号</a:t>
            </a:r>
            <a:r>
              <a:rPr lang="zh-CN" altLang="zh-CN" b="1" dirty="0">
                <a:solidFill>
                  <a:schemeClr val="tx1"/>
                </a:solidFill>
              </a:rPr>
              <a:t>缺乏时间控制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782C9DA0-7C9C-9DFA-2714-9191EF4275E0}"/>
              </a:ext>
            </a:extLst>
          </p:cNvPr>
          <p:cNvSpPr/>
          <p:nvPr/>
        </p:nvSpPr>
        <p:spPr>
          <a:xfrm>
            <a:off x="1103084" y="2665597"/>
            <a:ext cx="4083957" cy="566057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dirty="0">
                <a:solidFill>
                  <a:schemeClr val="tx1"/>
                </a:solidFill>
              </a:rPr>
              <a:t>如果所有瞬时机械波动都传入细胞核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4480C33C-8BDA-F631-8853-C15319172B7F}"/>
              </a:ext>
            </a:extLst>
          </p:cNvPr>
          <p:cNvSpPr/>
          <p:nvPr/>
        </p:nvSpPr>
        <p:spPr>
          <a:xfrm>
            <a:off x="1103084" y="3732738"/>
            <a:ext cx="4083958" cy="5660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mechanical timescale regulation</a:t>
            </a:r>
            <a:r>
              <a:rPr lang="zh-CN" altLang="en-US" b="1" dirty="0">
                <a:solidFill>
                  <a:schemeClr val="tx1"/>
                </a:solidFill>
              </a:rPr>
              <a:t>？</a:t>
            </a:r>
            <a:r>
              <a:rPr lang="en-US" altLang="zh-CN" b="1" dirty="0">
                <a:solidFill>
                  <a:schemeClr val="tx1"/>
                </a:solidFill>
              </a:rPr>
              <a:t> 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64866A44-7C3C-114A-DA97-FF7923669AD0}"/>
              </a:ext>
            </a:extLst>
          </p:cNvPr>
          <p:cNvSpPr/>
          <p:nvPr/>
        </p:nvSpPr>
        <p:spPr>
          <a:xfrm>
            <a:off x="6593114" y="2311927"/>
            <a:ext cx="2385784" cy="5660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ECM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5F0A2F32-4572-ABF0-014C-85ABCEC47E2E}"/>
              </a:ext>
            </a:extLst>
          </p:cNvPr>
          <p:cNvSpPr/>
          <p:nvPr/>
        </p:nvSpPr>
        <p:spPr>
          <a:xfrm>
            <a:off x="9326337" y="1419299"/>
            <a:ext cx="2385784" cy="566057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</a:rPr>
              <a:t>负责传递机械力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EB0BF692-DFAF-7BF1-DFB8-5FF0F8FCCD07}"/>
              </a:ext>
            </a:extLst>
          </p:cNvPr>
          <p:cNvSpPr/>
          <p:nvPr/>
        </p:nvSpPr>
        <p:spPr>
          <a:xfrm>
            <a:off x="9326337" y="2311927"/>
            <a:ext cx="2385784" cy="566057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</a:rPr>
              <a:t>可以被重塑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182A439C-C7AA-E6B8-518E-6290A84769F9}"/>
              </a:ext>
            </a:extLst>
          </p:cNvPr>
          <p:cNvSpPr/>
          <p:nvPr/>
        </p:nvSpPr>
        <p:spPr>
          <a:xfrm>
            <a:off x="9326337" y="3226327"/>
            <a:ext cx="2385784" cy="566057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</a:rPr>
              <a:t>能储存过去细胞行为的信息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5E5304D3-36F9-278C-93B6-0E8E680D5661}"/>
              </a:ext>
            </a:extLst>
          </p:cNvPr>
          <p:cNvSpPr/>
          <p:nvPr/>
        </p:nvSpPr>
        <p:spPr>
          <a:xfrm>
            <a:off x="6593114" y="4580969"/>
            <a:ext cx="2385784" cy="5660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FBs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CACCBA9C-CEBE-3859-2DBE-13DC81448A5F}"/>
              </a:ext>
            </a:extLst>
          </p:cNvPr>
          <p:cNvSpPr/>
          <p:nvPr/>
        </p:nvSpPr>
        <p:spPr>
          <a:xfrm>
            <a:off x="9326337" y="4152796"/>
            <a:ext cx="2385784" cy="566057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</a:rPr>
              <a:t>伴随 </a:t>
            </a:r>
            <a:r>
              <a:rPr lang="en-US" altLang="zh-CN" b="1" dirty="0">
                <a:solidFill>
                  <a:schemeClr val="tx1"/>
                </a:solidFill>
              </a:rPr>
              <a:t>fibronectin remodeling </a:t>
            </a:r>
            <a:r>
              <a:rPr lang="zh-CN" altLang="en-US" b="1" dirty="0">
                <a:solidFill>
                  <a:schemeClr val="tx1"/>
                </a:solidFill>
              </a:rPr>
              <a:t>形成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90C8A6CA-5DE7-4A2D-D962-04E153A5B19E}"/>
              </a:ext>
            </a:extLst>
          </p:cNvPr>
          <p:cNvSpPr/>
          <p:nvPr/>
        </p:nvSpPr>
        <p:spPr>
          <a:xfrm>
            <a:off x="9326337" y="5045424"/>
            <a:ext cx="2385784" cy="566057"/>
          </a:xfrm>
          <a:prstGeom prst="round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</a:rPr>
              <a:t>长时效黏附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47" name="左大括号 46">
            <a:extLst>
              <a:ext uri="{FF2B5EF4-FFF2-40B4-BE49-F238E27FC236}">
                <a16:creationId xmlns:a16="http://schemas.microsoft.com/office/drawing/2014/main" id="{17BF308A-B55C-84FB-0616-12E8E4473C7C}"/>
              </a:ext>
            </a:extLst>
          </p:cNvPr>
          <p:cNvSpPr/>
          <p:nvPr/>
        </p:nvSpPr>
        <p:spPr>
          <a:xfrm>
            <a:off x="9029700" y="1674327"/>
            <a:ext cx="210457" cy="1836057"/>
          </a:xfrm>
          <a:prstGeom prst="leftBrace">
            <a:avLst>
              <a:gd name="adj1" fmla="val 32471"/>
              <a:gd name="adj2" fmla="val 50000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左大括号 47">
            <a:extLst>
              <a:ext uri="{FF2B5EF4-FFF2-40B4-BE49-F238E27FC236}">
                <a16:creationId xmlns:a16="http://schemas.microsoft.com/office/drawing/2014/main" id="{564D667B-20DB-82F5-3D6C-F9889EB833AD}"/>
              </a:ext>
            </a:extLst>
          </p:cNvPr>
          <p:cNvSpPr/>
          <p:nvPr/>
        </p:nvSpPr>
        <p:spPr>
          <a:xfrm>
            <a:off x="9029699" y="4404983"/>
            <a:ext cx="210457" cy="1015998"/>
          </a:xfrm>
          <a:prstGeom prst="leftBrace">
            <a:avLst>
              <a:gd name="adj1" fmla="val 22685"/>
              <a:gd name="adj2" fmla="val 50000"/>
            </a:avLst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39F116E7-20DB-9F24-253B-A16130B0812B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3145063" y="2164513"/>
            <a:ext cx="0" cy="501084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2795E94E-0AFA-2E6F-40A7-E5C734BC84B1}"/>
              </a:ext>
            </a:extLst>
          </p:cNvPr>
          <p:cNvSpPr txBox="1"/>
          <p:nvPr/>
        </p:nvSpPr>
        <p:spPr>
          <a:xfrm>
            <a:off x="119743" y="59067"/>
            <a:ext cx="214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Introduction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7DF04334-67AD-CF2F-2923-D7F37CEF1C81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7D3F3A0F-2F4E-0FA8-2B23-D3D4748EFECA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06</a:t>
            </a:r>
            <a:endParaRPr lang="zh-CN" altLang="en-US" b="1" dirty="0"/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44CBAE37-6834-F9A3-F2E3-D2D010EFCF2C}"/>
              </a:ext>
            </a:extLst>
          </p:cNvPr>
          <p:cNvSpPr/>
          <p:nvPr/>
        </p:nvSpPr>
        <p:spPr>
          <a:xfrm>
            <a:off x="952501" y="869270"/>
            <a:ext cx="4730497" cy="391729"/>
          </a:xfrm>
          <a:prstGeom prst="roundRect">
            <a:avLst>
              <a:gd name="adj" fmla="val 10251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研究动机</a:t>
            </a:r>
          </a:p>
        </p:txBody>
      </p:sp>
      <p:cxnSp>
        <p:nvCxnSpPr>
          <p:cNvPr id="66" name="直接箭头连接符 65">
            <a:extLst>
              <a:ext uri="{FF2B5EF4-FFF2-40B4-BE49-F238E27FC236}">
                <a16:creationId xmlns:a16="http://schemas.microsoft.com/office/drawing/2014/main" id="{4CF7A365-B586-0122-EB77-52529F6A7259}"/>
              </a:ext>
            </a:extLst>
          </p:cNvPr>
          <p:cNvCxnSpPr>
            <a:cxnSpLocks/>
          </p:cNvCxnSpPr>
          <p:nvPr/>
        </p:nvCxnSpPr>
        <p:spPr>
          <a:xfrm>
            <a:off x="3145063" y="3231654"/>
            <a:ext cx="0" cy="501084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>
            <a:extLst>
              <a:ext uri="{FF2B5EF4-FFF2-40B4-BE49-F238E27FC236}">
                <a16:creationId xmlns:a16="http://schemas.microsoft.com/office/drawing/2014/main" id="{E0A828B4-0808-462A-CDC5-E3EB78E86879}"/>
              </a:ext>
            </a:extLst>
          </p:cNvPr>
          <p:cNvCxnSpPr>
            <a:cxnSpLocks/>
          </p:cNvCxnSpPr>
          <p:nvPr/>
        </p:nvCxnSpPr>
        <p:spPr>
          <a:xfrm>
            <a:off x="3145063" y="4298795"/>
            <a:ext cx="0" cy="501084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193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15AC1-4A5B-84FF-AA3D-2B4CAFAC9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1CC9185C-B13B-4F76-6F98-2C5A849C5B11}"/>
              </a:ext>
            </a:extLst>
          </p:cNvPr>
          <p:cNvGrpSpPr/>
          <p:nvPr/>
        </p:nvGrpSpPr>
        <p:grpSpPr>
          <a:xfrm>
            <a:off x="-2" y="-21136"/>
            <a:ext cx="2525487" cy="584775"/>
            <a:chOff x="-1" y="-21136"/>
            <a:chExt cx="578336" cy="584775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9B9C8BF8-2A49-EDCB-31DA-A59B7096EA3A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0D26619-FE12-3F1D-BF4B-D00FA329704C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D37F4FA4-BC2C-A01F-5D58-0BE4367E0D08}"/>
              </a:ext>
            </a:extLst>
          </p:cNvPr>
          <p:cNvSpPr txBox="1"/>
          <p:nvPr/>
        </p:nvSpPr>
        <p:spPr>
          <a:xfrm>
            <a:off x="1101919" y="4898687"/>
            <a:ext cx="99881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How do cells selectively respond to mechanical stimuli across different timescales and regulate the timing and duration of </a:t>
            </a:r>
            <a:r>
              <a:rPr lang="en-US" altLang="zh-CN" b="1" dirty="0" err="1"/>
              <a:t>mechanotransduction</a:t>
            </a:r>
            <a:r>
              <a:rPr lang="en-US" altLang="zh-CN" b="1" dirty="0"/>
              <a:t> to the nucleus?</a:t>
            </a:r>
          </a:p>
          <a:p>
            <a:endParaRPr lang="en-US" altLang="zh-CN" b="1" dirty="0"/>
          </a:p>
          <a:p>
            <a:r>
              <a:rPr lang="zh-CN" altLang="zh-CN" sz="1600" b="1" dirty="0"/>
              <a:t>细胞如何对跨越不同时间尺度的力学刺激进行选择性响应，并调控机械信号向细胞核传递的时序与持续时间？</a:t>
            </a:r>
          </a:p>
          <a:p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4E9413-5932-6503-A076-6CB5F3FA8F1E}"/>
              </a:ext>
            </a:extLst>
          </p:cNvPr>
          <p:cNvSpPr txBox="1"/>
          <p:nvPr/>
        </p:nvSpPr>
        <p:spPr>
          <a:xfrm>
            <a:off x="125185" y="77380"/>
            <a:ext cx="214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Central Question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1B6BB6E-D9D8-93F5-258B-BFC77C4022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97" y="644866"/>
            <a:ext cx="10186005" cy="4243295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22877918-069D-E37F-D142-797F7F190580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2EE6BDDB-1A83-AFA5-6087-1929FE920E84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07</a:t>
            </a:r>
            <a:endParaRPr lang="zh-CN" altLang="en-US" b="1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6BF0786-FE46-A78F-1B84-903BE1F513F3}"/>
              </a:ext>
            </a:extLst>
          </p:cNvPr>
          <p:cNvSpPr/>
          <p:nvPr/>
        </p:nvSpPr>
        <p:spPr>
          <a:xfrm>
            <a:off x="1069428" y="864524"/>
            <a:ext cx="10186005" cy="3989319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54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EDCBB-D586-B03F-99DB-F8C75021F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5861E269-4CDD-1483-3D7D-8AE9F9F41806}"/>
              </a:ext>
            </a:extLst>
          </p:cNvPr>
          <p:cNvSpPr/>
          <p:nvPr/>
        </p:nvSpPr>
        <p:spPr>
          <a:xfrm>
            <a:off x="310678" y="563639"/>
            <a:ext cx="11614622" cy="36822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7C6B459-ECC7-22BC-839D-38BB954016D5}"/>
              </a:ext>
            </a:extLst>
          </p:cNvPr>
          <p:cNvSpPr txBox="1"/>
          <p:nvPr/>
        </p:nvSpPr>
        <p:spPr>
          <a:xfrm>
            <a:off x="731838" y="4096"/>
            <a:ext cx="11423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Figure1 Contractility loss reveals nuclear YAP/FB correlation</a:t>
            </a:r>
            <a:endParaRPr lang="zh-CN" altLang="en-US" sz="2800" b="1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1779C6A-490B-53CA-C934-18862C711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4"/>
          <a:stretch>
            <a:fillRect/>
          </a:stretch>
        </p:blipFill>
        <p:spPr>
          <a:xfrm>
            <a:off x="521392" y="1431471"/>
            <a:ext cx="11307276" cy="406611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97932A41-44E1-AD46-E339-7C86EB252027}"/>
              </a:ext>
            </a:extLst>
          </p:cNvPr>
          <p:cNvSpPr txBox="1"/>
          <p:nvPr/>
        </p:nvSpPr>
        <p:spPr>
          <a:xfrm>
            <a:off x="386878" y="567150"/>
            <a:ext cx="10809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i="0" dirty="0">
                <a:effectLst/>
                <a:latin typeface="+mn-lt"/>
              </a:rPr>
              <a:t>科学问题</a:t>
            </a:r>
            <a:r>
              <a:rPr lang="zh-CN" altLang="zh-CN" sz="1800" b="0" i="0" dirty="0">
                <a:effectLst/>
                <a:latin typeface="+mn-lt"/>
              </a:rPr>
              <a:t>：</a:t>
            </a:r>
            <a:r>
              <a:rPr lang="zh-CN" altLang="en-US" sz="1800" b="0" i="0" dirty="0">
                <a:effectLst/>
                <a:latin typeface="+mn-lt"/>
              </a:rPr>
              <a:t>当细胞原本处于机械激活状态时，如果主动机械输入突然消失，核内机械状态会不会立刻消失？</a:t>
            </a:r>
            <a:endParaRPr lang="zh-CN" altLang="en-US" dirty="0"/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579B2BF-BA5B-2A42-0161-CAE35F24B777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6234D487-E279-96F3-28C4-B0DFF6F23C4B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08</a:t>
            </a:r>
            <a:endParaRPr lang="zh-CN" altLang="en-US" b="1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D701807-0597-379A-678F-F27C2DECAAEA}"/>
              </a:ext>
            </a:extLst>
          </p:cNvPr>
          <p:cNvGrpSpPr/>
          <p:nvPr/>
        </p:nvGrpSpPr>
        <p:grpSpPr>
          <a:xfrm>
            <a:off x="-1" y="-21136"/>
            <a:ext cx="578336" cy="584775"/>
            <a:chOff x="-1" y="-21136"/>
            <a:chExt cx="578336" cy="584775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ADA5DC2B-26F0-6C5E-CF1B-BAD32E4323F6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B90CB79-4EA2-2365-34F0-2272AE770574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FE5FC30C-A2BB-D7BD-AD60-AA0B5B768EE0}"/>
              </a:ext>
            </a:extLst>
          </p:cNvPr>
          <p:cNvSpPr/>
          <p:nvPr/>
        </p:nvSpPr>
        <p:spPr>
          <a:xfrm>
            <a:off x="542904" y="1130350"/>
            <a:ext cx="2508722" cy="3682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YAP</a:t>
            </a:r>
            <a:r>
              <a:rPr lang="zh-CN" altLang="en-US" sz="1400" b="1" dirty="0">
                <a:solidFill>
                  <a:schemeClr val="tx1"/>
                </a:solidFill>
              </a:rPr>
              <a:t>核定位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07523F91-BF35-5930-5CDD-9239692D74CF}"/>
              </a:ext>
            </a:extLst>
          </p:cNvPr>
          <p:cNvSpPr/>
          <p:nvPr/>
        </p:nvSpPr>
        <p:spPr>
          <a:xfrm>
            <a:off x="3400431" y="1127988"/>
            <a:ext cx="2508722" cy="3682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YAP</a:t>
            </a:r>
            <a:r>
              <a:rPr lang="zh-CN" altLang="en-US" sz="1400" b="1" dirty="0">
                <a:solidFill>
                  <a:schemeClr val="tx1"/>
                </a:solidFill>
              </a:rPr>
              <a:t>核</a:t>
            </a:r>
            <a:r>
              <a:rPr lang="en-US" altLang="zh-CN" sz="1400" b="1" dirty="0">
                <a:solidFill>
                  <a:schemeClr val="tx1"/>
                </a:solidFill>
              </a:rPr>
              <a:t>/</a:t>
            </a:r>
            <a:r>
              <a:rPr lang="zh-CN" altLang="en-US" sz="1400" b="1" dirty="0">
                <a:solidFill>
                  <a:schemeClr val="tx1"/>
                </a:solidFill>
              </a:rPr>
              <a:t>质比定量</a:t>
            </a: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B63FBA24-A9D6-B939-F820-7870099AF544}"/>
              </a:ext>
            </a:extLst>
          </p:cNvPr>
          <p:cNvSpPr/>
          <p:nvPr/>
        </p:nvSpPr>
        <p:spPr>
          <a:xfrm>
            <a:off x="6100639" y="1142540"/>
            <a:ext cx="2312201" cy="3682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细胞牵引力分布</a:t>
            </a: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D0F35BF6-BD66-DA6E-ABA0-6A31A3755B67}"/>
              </a:ext>
            </a:extLst>
          </p:cNvPr>
          <p:cNvSpPr/>
          <p:nvPr/>
        </p:nvSpPr>
        <p:spPr>
          <a:xfrm>
            <a:off x="9045225" y="1127988"/>
            <a:ext cx="2312201" cy="3682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细胞牵引力定量统计</a:t>
            </a: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F60C2774-0CED-C13F-DC8C-40F12ED8EDA2}"/>
              </a:ext>
            </a:extLst>
          </p:cNvPr>
          <p:cNvSpPr/>
          <p:nvPr/>
        </p:nvSpPr>
        <p:spPr>
          <a:xfrm>
            <a:off x="386878" y="5393300"/>
            <a:ext cx="11307276" cy="1436703"/>
          </a:xfrm>
          <a:prstGeom prst="roundRect">
            <a:avLst>
              <a:gd name="adj" fmla="val 13333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43ED9C88-EB47-49FF-CE77-DD9C35D4924B}"/>
              </a:ext>
            </a:extLst>
          </p:cNvPr>
          <p:cNvSpPr/>
          <p:nvPr/>
        </p:nvSpPr>
        <p:spPr>
          <a:xfrm>
            <a:off x="544286" y="5460408"/>
            <a:ext cx="2508722" cy="3682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实验设计与流程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119BA938-FB2A-6315-E313-0C6BE37E4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35" y="5875983"/>
            <a:ext cx="3018616" cy="880417"/>
          </a:xfrm>
          <a:prstGeom prst="rect">
            <a:avLst/>
          </a:prstGeom>
        </p:spPr>
      </p:pic>
      <p:sp>
        <p:nvSpPr>
          <p:cNvPr id="39" name="矩形 38">
            <a:extLst>
              <a:ext uri="{FF2B5EF4-FFF2-40B4-BE49-F238E27FC236}">
                <a16:creationId xmlns:a16="http://schemas.microsoft.com/office/drawing/2014/main" id="{E6EA53F6-A08B-A97F-6A6C-DEDE10E95110}"/>
              </a:ext>
            </a:extLst>
          </p:cNvPr>
          <p:cNvSpPr/>
          <p:nvPr/>
        </p:nvSpPr>
        <p:spPr>
          <a:xfrm>
            <a:off x="578335" y="5836300"/>
            <a:ext cx="1264461" cy="1912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A14EEAE0-121A-70E4-2624-09A87CCF212B}"/>
              </a:ext>
            </a:extLst>
          </p:cNvPr>
          <p:cNvSpPr/>
          <p:nvPr/>
        </p:nvSpPr>
        <p:spPr>
          <a:xfrm>
            <a:off x="4399702" y="5458046"/>
            <a:ext cx="1511241" cy="3682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检测指标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C4FCB22-9158-76CB-4ACB-123FE4F311A6}"/>
              </a:ext>
            </a:extLst>
          </p:cNvPr>
          <p:cNvSpPr txBox="1"/>
          <p:nvPr/>
        </p:nvSpPr>
        <p:spPr>
          <a:xfrm>
            <a:off x="4422566" y="5916127"/>
            <a:ext cx="2547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1. YAP</a:t>
            </a:r>
            <a:r>
              <a:rPr lang="zh-CN" altLang="en-US" sz="1600" dirty="0"/>
              <a:t>核定位</a:t>
            </a:r>
          </a:p>
          <a:p>
            <a:r>
              <a:rPr lang="en-US" altLang="zh-CN" sz="1600" dirty="0"/>
              <a:t>2. </a:t>
            </a:r>
            <a:r>
              <a:rPr lang="zh-CN" altLang="en-US" sz="1600" dirty="0"/>
              <a:t>细胞牵引力</a:t>
            </a: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C8ED9CAE-BBDC-50A4-54EF-CA6E0E6B5C7A}"/>
              </a:ext>
            </a:extLst>
          </p:cNvPr>
          <p:cNvSpPr/>
          <p:nvPr/>
        </p:nvSpPr>
        <p:spPr>
          <a:xfrm>
            <a:off x="6443776" y="5458045"/>
            <a:ext cx="1511241" cy="3682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主要结论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4846847-420E-008C-5E28-B7440FAEB561}"/>
              </a:ext>
            </a:extLst>
          </p:cNvPr>
          <p:cNvSpPr txBox="1"/>
          <p:nvPr/>
        </p:nvSpPr>
        <p:spPr>
          <a:xfrm>
            <a:off x="6443776" y="5888130"/>
            <a:ext cx="4870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1. </a:t>
            </a:r>
            <a:r>
              <a:rPr lang="zh-CN" altLang="en-US" sz="1600" dirty="0"/>
              <a:t>持续的细胞牵引力并不是维持</a:t>
            </a:r>
            <a:r>
              <a:rPr lang="en-US" altLang="zh-CN" sz="1600" dirty="0"/>
              <a:t>YAP</a:t>
            </a:r>
            <a:r>
              <a:rPr lang="zh-CN" altLang="en-US" sz="1600" dirty="0"/>
              <a:t>和定位的原因</a:t>
            </a: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868E73D9-729A-C110-4B15-9A0F7DB29134}"/>
              </a:ext>
            </a:extLst>
          </p:cNvPr>
          <p:cNvSpPr/>
          <p:nvPr/>
        </p:nvSpPr>
        <p:spPr>
          <a:xfrm>
            <a:off x="502037" y="1140575"/>
            <a:ext cx="2613951" cy="4192716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5BE871AF-F04D-852E-2773-0FA6A17251BC}"/>
              </a:ext>
            </a:extLst>
          </p:cNvPr>
          <p:cNvSpPr/>
          <p:nvPr/>
        </p:nvSpPr>
        <p:spPr>
          <a:xfrm>
            <a:off x="3285234" y="1127988"/>
            <a:ext cx="2613951" cy="4192716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83007013-4110-1C72-A136-378FD7A064D2}"/>
              </a:ext>
            </a:extLst>
          </p:cNvPr>
          <p:cNvSpPr/>
          <p:nvPr/>
        </p:nvSpPr>
        <p:spPr>
          <a:xfrm>
            <a:off x="6023643" y="1140575"/>
            <a:ext cx="2452697" cy="4192716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8CD146E6-45CB-B45A-5A49-E98C2100F622}"/>
              </a:ext>
            </a:extLst>
          </p:cNvPr>
          <p:cNvSpPr/>
          <p:nvPr/>
        </p:nvSpPr>
        <p:spPr>
          <a:xfrm>
            <a:off x="8573983" y="1140575"/>
            <a:ext cx="3110014" cy="4192716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237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EF211-D86B-54DC-E9AB-33122053A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4AEEEE44-4B0D-A06C-F2FE-78F971E53E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" t="5529" r="57765" b="3338"/>
          <a:stretch>
            <a:fillRect/>
          </a:stretch>
        </p:blipFill>
        <p:spPr>
          <a:xfrm>
            <a:off x="356723" y="1812497"/>
            <a:ext cx="4848431" cy="3942589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EB300204-CC81-EA66-6027-62AF1A0B3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9" t="3902" r="34632" b="2500"/>
          <a:stretch>
            <a:fillRect/>
          </a:stretch>
        </p:blipFill>
        <p:spPr>
          <a:xfrm>
            <a:off x="5345086" y="1851870"/>
            <a:ext cx="2709948" cy="3993771"/>
          </a:xfrm>
          <a:prstGeom prst="rect">
            <a:avLst/>
          </a:prstGeom>
        </p:spPr>
      </p:pic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A08E5482-FD78-4996-5754-B2B7593F1BDB}"/>
              </a:ext>
            </a:extLst>
          </p:cNvPr>
          <p:cNvSpPr/>
          <p:nvPr/>
        </p:nvSpPr>
        <p:spPr>
          <a:xfrm>
            <a:off x="5320146" y="1190178"/>
            <a:ext cx="2734888" cy="4576130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353A3A7E-4481-641A-D5D9-55C44FCDF553}"/>
              </a:ext>
            </a:extLst>
          </p:cNvPr>
          <p:cNvSpPr/>
          <p:nvPr/>
        </p:nvSpPr>
        <p:spPr>
          <a:xfrm>
            <a:off x="310678" y="1178957"/>
            <a:ext cx="4919416" cy="4576130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D1B3B1B-A5D8-1081-EFF0-A36CBAD6605E}"/>
              </a:ext>
            </a:extLst>
          </p:cNvPr>
          <p:cNvSpPr txBox="1"/>
          <p:nvPr/>
        </p:nvSpPr>
        <p:spPr>
          <a:xfrm>
            <a:off x="5102098" y="5896822"/>
            <a:ext cx="7235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dirty="0"/>
              <a:t>检测黏着斑长度。</a:t>
            </a:r>
            <a:r>
              <a:rPr lang="en-US" altLang="zh-CN" dirty="0"/>
              <a:t>Y27</a:t>
            </a:r>
            <a:r>
              <a:rPr lang="zh-CN" altLang="en-US" dirty="0"/>
              <a:t>和</a:t>
            </a:r>
            <a:r>
              <a:rPr lang="en-US" altLang="zh-CN" dirty="0" err="1"/>
              <a:t>LatA</a:t>
            </a:r>
            <a:r>
              <a:rPr lang="zh-CN" altLang="en-US" dirty="0"/>
              <a:t>处理后黏着斑长度明显缩短。</a:t>
            </a:r>
            <a:endParaRPr lang="en-US" altLang="zh-CN" dirty="0"/>
          </a:p>
          <a:p>
            <a:pPr marL="342900" indent="-342900">
              <a:buAutoNum type="arabicPeriod"/>
            </a:pPr>
            <a:r>
              <a:rPr lang="zh-CN" altLang="en-US" dirty="0"/>
              <a:t>检测</a:t>
            </a:r>
            <a:r>
              <a:rPr lang="en-US" altLang="zh-CN" dirty="0"/>
              <a:t>SNAKA51</a:t>
            </a:r>
            <a:r>
              <a:rPr lang="zh-CN" altLang="en-US" dirty="0"/>
              <a:t>。</a:t>
            </a:r>
            <a:r>
              <a:rPr lang="en-US" altLang="zh-CN" dirty="0"/>
              <a:t> Y27</a:t>
            </a:r>
            <a:r>
              <a:rPr lang="zh-CN" altLang="en-US" dirty="0"/>
              <a:t>和</a:t>
            </a:r>
            <a:r>
              <a:rPr lang="en-US" altLang="zh-CN" dirty="0" err="1"/>
              <a:t>LatA</a:t>
            </a:r>
            <a:r>
              <a:rPr lang="zh-CN" altLang="en-US" dirty="0"/>
              <a:t>处理后</a:t>
            </a:r>
            <a:r>
              <a:rPr lang="en-US" altLang="zh-CN" dirty="0"/>
              <a:t>SNAKA51</a:t>
            </a:r>
            <a:r>
              <a:rPr lang="zh-CN" altLang="en-US" dirty="0"/>
              <a:t>阳性区域明显减少。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BBF7D1A-35FD-7C42-889E-CCA2B0020FB8}"/>
              </a:ext>
            </a:extLst>
          </p:cNvPr>
          <p:cNvSpPr txBox="1"/>
          <p:nvPr/>
        </p:nvSpPr>
        <p:spPr>
          <a:xfrm>
            <a:off x="8224457" y="6553004"/>
            <a:ext cx="35971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/>
              <a:t>注：</a:t>
            </a:r>
            <a:r>
              <a:rPr lang="zh-CN" altLang="zh-CN" sz="1200" dirty="0"/>
              <a:t>SNAKA51 是</a:t>
            </a:r>
            <a:r>
              <a:rPr lang="zh-CN" altLang="zh-CN" sz="1200" b="1" dirty="0"/>
              <a:t>纤维粘连中活化整合素的标志物</a:t>
            </a:r>
            <a:endParaRPr lang="zh-CN" altLang="en-US" sz="12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1F1974C-6EA0-F720-17B5-C780FF0054B3}"/>
              </a:ext>
            </a:extLst>
          </p:cNvPr>
          <p:cNvSpPr txBox="1"/>
          <p:nvPr/>
        </p:nvSpPr>
        <p:spPr>
          <a:xfrm>
            <a:off x="356723" y="6064124"/>
            <a:ext cx="4426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结论</a:t>
            </a:r>
            <a:r>
              <a:rPr lang="en-US" altLang="zh-CN" dirty="0"/>
              <a:t>2.</a:t>
            </a:r>
            <a:r>
              <a:rPr lang="zh-CN" altLang="en-US" dirty="0"/>
              <a:t>纤维状黏附和</a:t>
            </a:r>
            <a:r>
              <a:rPr lang="en-US" altLang="zh-CN" dirty="0"/>
              <a:t>YAP</a:t>
            </a:r>
            <a:r>
              <a:rPr lang="zh-CN" altLang="en-US" dirty="0"/>
              <a:t>核定位具有相关性。</a:t>
            </a: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232134CA-B830-DE75-EFEC-C188E0629A89}"/>
              </a:ext>
            </a:extLst>
          </p:cNvPr>
          <p:cNvSpPr/>
          <p:nvPr/>
        </p:nvSpPr>
        <p:spPr>
          <a:xfrm>
            <a:off x="5022269" y="6038558"/>
            <a:ext cx="159657" cy="362857"/>
          </a:xfrm>
          <a:prstGeom prst="leftBrace">
            <a:avLst>
              <a:gd name="adj1" fmla="val 8333"/>
              <a:gd name="adj2" fmla="val 52667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连接符: 曲线 11">
            <a:extLst>
              <a:ext uri="{FF2B5EF4-FFF2-40B4-BE49-F238E27FC236}">
                <a16:creationId xmlns:a16="http://schemas.microsoft.com/office/drawing/2014/main" id="{7CC5E245-FCB1-50A9-4F48-AC2ADA829209}"/>
              </a:ext>
            </a:extLst>
          </p:cNvPr>
          <p:cNvCxnSpPr>
            <a:cxnSpLocks/>
            <a:stCxn id="10" idx="1"/>
            <a:endCxn id="9" idx="3"/>
          </p:cNvCxnSpPr>
          <p:nvPr/>
        </p:nvCxnSpPr>
        <p:spPr>
          <a:xfrm rot="10800000" flipV="1">
            <a:off x="4783237" y="6229664"/>
            <a:ext cx="239033" cy="19126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EE6A4F23-78EE-35E6-3D71-F04B9C4E87F5}"/>
              </a:ext>
            </a:extLst>
          </p:cNvPr>
          <p:cNvSpPr txBox="1"/>
          <p:nvPr/>
        </p:nvSpPr>
        <p:spPr>
          <a:xfrm>
            <a:off x="753786" y="-21678"/>
            <a:ext cx="11978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Figure1 Contractility loss reveals nuclear YAP/FB correlation</a:t>
            </a:r>
            <a:endParaRPr lang="zh-CN" altLang="en-US" sz="28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94F70BD-353C-F3D3-B857-321F8FBC978A}"/>
              </a:ext>
            </a:extLst>
          </p:cNvPr>
          <p:cNvSpPr txBox="1"/>
          <p:nvPr/>
        </p:nvSpPr>
        <p:spPr>
          <a:xfrm>
            <a:off x="310678" y="566393"/>
            <a:ext cx="11337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i="0" dirty="0">
                <a:effectLst/>
                <a:latin typeface="+mn-lt"/>
              </a:rPr>
              <a:t>科学问题</a:t>
            </a:r>
            <a:r>
              <a:rPr lang="zh-CN" altLang="zh-CN" sz="1800" b="0" i="0" dirty="0">
                <a:effectLst/>
                <a:latin typeface="+mn-lt"/>
              </a:rPr>
              <a:t>：</a:t>
            </a:r>
            <a:r>
              <a:rPr lang="zh-CN" altLang="en-US" sz="1800" b="0" i="0" dirty="0">
                <a:effectLst/>
                <a:latin typeface="+mn-lt"/>
              </a:rPr>
              <a:t>如果主动机械输入突然消失，</a:t>
            </a:r>
            <a:r>
              <a:rPr lang="zh-CN" altLang="en-US" dirty="0"/>
              <a:t>是什么结构在维持细胞原本处于机械激活状态？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3685733-E192-8472-9477-E530C29F9041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04B54F2F-89D8-CE97-001C-A3A2F5EB5E02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09</a:t>
            </a:r>
            <a:endParaRPr lang="zh-CN" altLang="en-US" b="1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42300EB-ABB7-F38E-106D-4A88AFE2A114}"/>
              </a:ext>
            </a:extLst>
          </p:cNvPr>
          <p:cNvGrpSpPr/>
          <p:nvPr/>
        </p:nvGrpSpPr>
        <p:grpSpPr>
          <a:xfrm>
            <a:off x="-1" y="-21136"/>
            <a:ext cx="578336" cy="584775"/>
            <a:chOff x="-1" y="-21136"/>
            <a:chExt cx="578336" cy="584775"/>
          </a:xfrm>
        </p:grpSpPr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10234459-DFEF-0605-384F-57C5E344CACB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D5BEA61-99DF-8525-908B-6C79F6F76F53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A0BAA923-B00C-C240-6062-1ED673896BB7}"/>
              </a:ext>
            </a:extLst>
          </p:cNvPr>
          <p:cNvSpPr/>
          <p:nvPr/>
        </p:nvSpPr>
        <p:spPr>
          <a:xfrm>
            <a:off x="310678" y="563639"/>
            <a:ext cx="11614622" cy="36822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08B65A67-C372-F5E7-59A7-A25C4DA97B86}"/>
              </a:ext>
            </a:extLst>
          </p:cNvPr>
          <p:cNvSpPr/>
          <p:nvPr/>
        </p:nvSpPr>
        <p:spPr>
          <a:xfrm>
            <a:off x="1424584" y="1178957"/>
            <a:ext cx="2508722" cy="491804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Integrin-α5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74491613-F187-D31A-D74C-B0727C165CA6}"/>
              </a:ext>
            </a:extLst>
          </p:cNvPr>
          <p:cNvSpPr/>
          <p:nvPr/>
        </p:nvSpPr>
        <p:spPr>
          <a:xfrm>
            <a:off x="5431320" y="1178956"/>
            <a:ext cx="2508722" cy="491804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Integrin-α5</a:t>
            </a:r>
            <a:r>
              <a:rPr lang="zh-CN" altLang="en-US" sz="1400" b="1" dirty="0">
                <a:solidFill>
                  <a:schemeClr val="tx1"/>
                </a:solidFill>
              </a:rPr>
              <a:t>阳性区域定量</a:t>
            </a: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80CB84A7-BA66-5E19-E2CB-CDD800932242}"/>
              </a:ext>
            </a:extLst>
          </p:cNvPr>
          <p:cNvSpPr/>
          <p:nvPr/>
        </p:nvSpPr>
        <p:spPr>
          <a:xfrm>
            <a:off x="8906038" y="1178956"/>
            <a:ext cx="2508722" cy="491804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</a:rPr>
              <a:t>Integrin-α5</a:t>
            </a:r>
            <a:r>
              <a:rPr lang="zh-CN" altLang="en-US" sz="1400" b="1" dirty="0">
                <a:solidFill>
                  <a:schemeClr val="tx1"/>
                </a:solidFill>
              </a:rPr>
              <a:t>阳性区域与</a:t>
            </a:r>
            <a:r>
              <a:rPr lang="en-US" altLang="zh-CN" sz="1400" b="1" dirty="0">
                <a:solidFill>
                  <a:schemeClr val="tx1"/>
                </a:solidFill>
              </a:rPr>
              <a:t>YAP</a:t>
            </a:r>
            <a:r>
              <a:rPr lang="zh-CN" altLang="en-US" sz="1400" b="1" dirty="0">
                <a:solidFill>
                  <a:schemeClr val="tx1"/>
                </a:solidFill>
              </a:rPr>
              <a:t>核</a:t>
            </a:r>
            <a:r>
              <a:rPr lang="en-US" altLang="zh-CN" sz="1400" b="1" dirty="0">
                <a:solidFill>
                  <a:schemeClr val="tx1"/>
                </a:solidFill>
              </a:rPr>
              <a:t>/</a:t>
            </a:r>
            <a:r>
              <a:rPr lang="zh-CN" altLang="en-US" sz="1400" b="1" dirty="0">
                <a:solidFill>
                  <a:schemeClr val="tx1"/>
                </a:solidFill>
              </a:rPr>
              <a:t>质比的相关性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1429B9BA-2356-20E8-FB4C-65267F86B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1" t="4124" r="581" b="2277"/>
          <a:stretch>
            <a:fillRect/>
          </a:stretch>
        </p:blipFill>
        <p:spPr>
          <a:xfrm>
            <a:off x="8264570" y="1761315"/>
            <a:ext cx="3683159" cy="3993771"/>
          </a:xfrm>
          <a:prstGeom prst="rect">
            <a:avLst/>
          </a:prstGeom>
        </p:spPr>
      </p:pic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02E21FCD-D8B1-717D-26EA-B3EA3383B6CD}"/>
              </a:ext>
            </a:extLst>
          </p:cNvPr>
          <p:cNvSpPr/>
          <p:nvPr/>
        </p:nvSpPr>
        <p:spPr>
          <a:xfrm>
            <a:off x="8256260" y="1160759"/>
            <a:ext cx="3772256" cy="4576130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ECB7BB66-9EA6-7C66-856A-2705EC369372}"/>
              </a:ext>
            </a:extLst>
          </p:cNvPr>
          <p:cNvSpPr/>
          <p:nvPr/>
        </p:nvSpPr>
        <p:spPr>
          <a:xfrm>
            <a:off x="289167" y="5979752"/>
            <a:ext cx="4494070" cy="491804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37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2AA25DDB-DD32-74A0-E27E-F93266E48E59}"/>
              </a:ext>
            </a:extLst>
          </p:cNvPr>
          <p:cNvSpPr/>
          <p:nvPr/>
        </p:nvSpPr>
        <p:spPr>
          <a:xfrm>
            <a:off x="6597071" y="1002219"/>
            <a:ext cx="5374102" cy="2627270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0B82250C-556C-1EEA-092B-D0569A3E3F9A}"/>
              </a:ext>
            </a:extLst>
          </p:cNvPr>
          <p:cNvSpPr/>
          <p:nvPr/>
        </p:nvSpPr>
        <p:spPr>
          <a:xfrm>
            <a:off x="265752" y="1002219"/>
            <a:ext cx="6168915" cy="29725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7CD0280D-4A61-22F2-9530-DA8995BC62A2}"/>
              </a:ext>
            </a:extLst>
          </p:cNvPr>
          <p:cNvSpPr/>
          <p:nvPr/>
        </p:nvSpPr>
        <p:spPr>
          <a:xfrm>
            <a:off x="282396" y="990520"/>
            <a:ext cx="6152271" cy="2627270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E14DBFE-CE14-AAF3-BD0B-FD888A228E38}"/>
              </a:ext>
            </a:extLst>
          </p:cNvPr>
          <p:cNvSpPr txBox="1"/>
          <p:nvPr/>
        </p:nvSpPr>
        <p:spPr>
          <a:xfrm>
            <a:off x="776989" y="14061"/>
            <a:ext cx="11324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Figure1 Contractility loss reveals nuclear YAP/FB correlation</a:t>
            </a:r>
            <a:endParaRPr lang="zh-CN" altLang="en-US" sz="28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4BE29BF-4EB2-98AE-5EE4-29FA4EF954D2}"/>
              </a:ext>
            </a:extLst>
          </p:cNvPr>
          <p:cNvSpPr txBox="1"/>
          <p:nvPr/>
        </p:nvSpPr>
        <p:spPr>
          <a:xfrm>
            <a:off x="310678" y="566393"/>
            <a:ext cx="11337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i="0" dirty="0">
                <a:effectLst/>
                <a:latin typeface="+mn-lt"/>
              </a:rPr>
              <a:t>科学问题</a:t>
            </a:r>
            <a:r>
              <a:rPr lang="zh-CN" altLang="zh-CN" sz="1800" b="0" i="0" dirty="0">
                <a:effectLst/>
                <a:latin typeface="+mn-lt"/>
              </a:rPr>
              <a:t>：</a:t>
            </a:r>
            <a:r>
              <a:rPr lang="zh-CN" altLang="en-US" sz="1800" b="0" i="0" dirty="0">
                <a:effectLst/>
                <a:latin typeface="+mn-lt"/>
              </a:rPr>
              <a:t>四种药物有何差异？为何会造成不同的结果？</a:t>
            </a:r>
            <a:endParaRPr lang="zh-CN" altLang="en-US" dirty="0"/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AC71BD6C-A375-2B25-8924-B82F54C29F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787110"/>
              </p:ext>
            </p:extLst>
          </p:nvPr>
        </p:nvGraphicFramePr>
        <p:xfrm>
          <a:off x="349382" y="1299474"/>
          <a:ext cx="6085285" cy="23212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6599">
                  <a:extLst>
                    <a:ext uri="{9D8B030D-6E8A-4147-A177-3AD203B41FA5}">
                      <a16:colId xmlns:a16="http://schemas.microsoft.com/office/drawing/2014/main" val="3032237525"/>
                    </a:ext>
                  </a:extLst>
                </a:gridCol>
                <a:gridCol w="972457">
                  <a:extLst>
                    <a:ext uri="{9D8B030D-6E8A-4147-A177-3AD203B41FA5}">
                      <a16:colId xmlns:a16="http://schemas.microsoft.com/office/drawing/2014/main" val="1079321716"/>
                    </a:ext>
                  </a:extLst>
                </a:gridCol>
                <a:gridCol w="1456267">
                  <a:extLst>
                    <a:ext uri="{9D8B030D-6E8A-4147-A177-3AD203B41FA5}">
                      <a16:colId xmlns:a16="http://schemas.microsoft.com/office/drawing/2014/main" val="3944881577"/>
                    </a:ext>
                  </a:extLst>
                </a:gridCol>
                <a:gridCol w="1872343">
                  <a:extLst>
                    <a:ext uri="{9D8B030D-6E8A-4147-A177-3AD203B41FA5}">
                      <a16:colId xmlns:a16="http://schemas.microsoft.com/office/drawing/2014/main" val="3695867257"/>
                    </a:ext>
                  </a:extLst>
                </a:gridCol>
                <a:gridCol w="967619">
                  <a:extLst>
                    <a:ext uri="{9D8B030D-6E8A-4147-A177-3AD203B41FA5}">
                      <a16:colId xmlns:a16="http://schemas.microsoft.com/office/drawing/2014/main" val="38856651"/>
                    </a:ext>
                  </a:extLst>
                </a:gridCol>
              </a:tblGrid>
              <a:tr h="17345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1" dirty="0"/>
                        <a:t>药物</a:t>
                      </a:r>
                    </a:p>
                  </a:txBody>
                  <a:tcPr marL="77702" marR="77702" marT="38851" marB="38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1" dirty="0"/>
                        <a:t>主要靶点</a:t>
                      </a:r>
                    </a:p>
                  </a:txBody>
                  <a:tcPr marL="77702" marR="77702" marT="38851" marB="38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1" dirty="0"/>
                        <a:t>直接作用</a:t>
                      </a:r>
                    </a:p>
                  </a:txBody>
                  <a:tcPr marL="77702" marR="77702" marT="38851" marB="38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1" dirty="0"/>
                        <a:t>对肌动蛋白结构的影响</a:t>
                      </a:r>
                    </a:p>
                  </a:txBody>
                  <a:tcPr marL="77702" marR="77702" marT="38851" marB="38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050" b="1" dirty="0"/>
                        <a:t>纤维状黏附</a:t>
                      </a:r>
                    </a:p>
                  </a:txBody>
                  <a:tcPr marL="77702" marR="77702" marT="38851" marB="38851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002977"/>
                  </a:ext>
                </a:extLst>
              </a:tr>
              <a:tr h="5527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Blebbistatin</a:t>
                      </a:r>
                    </a:p>
                  </a:txBody>
                  <a:tcPr marL="77702" marR="77702" marT="38851" marB="388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非肌肉肌球蛋白Ⅱ</a:t>
                      </a:r>
                    </a:p>
                  </a:txBody>
                  <a:tcPr marL="77702" marR="77702" marT="38851" marB="388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抑制肌球蛋白马达和收缩</a:t>
                      </a:r>
                    </a:p>
                  </a:txBody>
                  <a:tcPr marL="77702" marR="77702" marT="38851" marB="388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通常</a:t>
                      </a:r>
                      <a:r>
                        <a:rPr lang="zh-CN" sz="800" dirty="0">
                          <a:solidFill>
                            <a:srgbClr val="FF0000"/>
                          </a:solidFill>
                        </a:rPr>
                        <a:t>不直接解聚F-actin</a:t>
                      </a:r>
                      <a:r>
                        <a:rPr lang="zh-CN" sz="800" dirty="0"/>
                        <a:t>，主要是让现有结构失去主动收缩</a:t>
                      </a:r>
                    </a:p>
                  </a:txBody>
                  <a:tcPr marL="77702" marR="77702" marT="38851" marB="388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大量保留</a:t>
                      </a:r>
                    </a:p>
                  </a:txBody>
                  <a:tcPr marL="77702" marR="77702" marT="38851" marB="38851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9733070"/>
                  </a:ext>
                </a:extLst>
              </a:tr>
              <a:tr h="42520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Y-27632</a:t>
                      </a:r>
                    </a:p>
                  </a:txBody>
                  <a:tcPr marL="77702" marR="77702" marT="38851" marB="3885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ROCK1/2</a:t>
                      </a:r>
                    </a:p>
                  </a:txBody>
                  <a:tcPr marL="77702" marR="77702" marT="38851" marB="3885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降低肌球蛋白轻链磷酸化，并影响LIMK–cofilin等通路</a:t>
                      </a:r>
                    </a:p>
                  </a:txBody>
                  <a:tcPr marL="77702" marR="77702" marT="38851" marB="3885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zh-CN" sz="800" dirty="0">
                          <a:solidFill>
                            <a:srgbClr val="FF0000"/>
                          </a:solidFill>
                        </a:rPr>
                        <a:t>stress fibre 张力和组织</a:t>
                      </a:r>
                      <a:r>
                        <a:rPr lang="zh-CN" altLang="zh-CN" sz="800" dirty="0"/>
                        <a:t>显著下降/解体</a:t>
                      </a:r>
                      <a:endParaRPr lang="zh-CN" sz="800" dirty="0"/>
                    </a:p>
                  </a:txBody>
                  <a:tcPr marL="77702" marR="77702" marT="38851" marB="3885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明显减少</a:t>
                      </a:r>
                    </a:p>
                  </a:txBody>
                  <a:tcPr marL="77702" marR="77702" marT="38851" marB="38851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018426"/>
                  </a:ext>
                </a:extLst>
              </a:tr>
              <a:tr h="5527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Cytochalasin D</a:t>
                      </a:r>
                    </a:p>
                  </a:txBody>
                  <a:tcPr marL="77702" marR="77702" marT="38851" marB="3885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F-actin正端</a:t>
                      </a:r>
                    </a:p>
                  </a:txBody>
                  <a:tcPr marL="77702" marR="77702" marT="38851" marB="3885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封闭肌动蛋白丝正端，抑制延伸，并可促进部分解聚</a:t>
                      </a:r>
                    </a:p>
                  </a:txBody>
                  <a:tcPr marL="77702" marR="77702" marT="38851" marB="3885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多数应力纤维和核上方</a:t>
                      </a:r>
                      <a:r>
                        <a:rPr lang="zh-CN" sz="800" dirty="0">
                          <a:solidFill>
                            <a:srgbClr val="FF0000"/>
                          </a:solidFill>
                        </a:rPr>
                        <a:t>actin cap消失</a:t>
                      </a:r>
                      <a:r>
                        <a:rPr lang="zh-CN" sz="800" dirty="0"/>
                        <a:t>，但</a:t>
                      </a:r>
                      <a:r>
                        <a:rPr lang="zh-CN" sz="800" dirty="0">
                          <a:solidFill>
                            <a:srgbClr val="FF0000"/>
                          </a:solidFill>
                        </a:rPr>
                        <a:t>部分基底肌动蛋白束残留</a:t>
                      </a:r>
                    </a:p>
                  </a:txBody>
                  <a:tcPr marL="77702" marR="77702" marT="38851" marB="38851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大量保留</a:t>
                      </a:r>
                    </a:p>
                  </a:txBody>
                  <a:tcPr marL="77702" marR="77702" marT="38851" marB="38851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2736423"/>
                  </a:ext>
                </a:extLst>
              </a:tr>
              <a:tr h="55276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Latrunculin A</a:t>
                      </a:r>
                    </a:p>
                  </a:txBody>
                  <a:tcPr marL="77702" marR="77702" marT="38851" marB="3885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G-actin单体</a:t>
                      </a:r>
                    </a:p>
                  </a:txBody>
                  <a:tcPr marL="77702" marR="77702" marT="38851" marB="3885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结合并隔离肌动蛋白单体，使F-actin持续解聚</a:t>
                      </a:r>
                    </a:p>
                  </a:txBody>
                  <a:tcPr marL="77702" marR="77702" marT="38851" marB="3885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更</a:t>
                      </a:r>
                      <a:r>
                        <a:rPr lang="zh-CN" sz="800" dirty="0">
                          <a:solidFill>
                            <a:srgbClr val="FF0000"/>
                          </a:solidFill>
                        </a:rPr>
                        <a:t>全面地破坏肌动蛋白网络</a:t>
                      </a:r>
                      <a:r>
                        <a:rPr lang="zh-CN" sz="800" dirty="0"/>
                        <a:t>，包括与纤维状黏附连接的基底肌动蛋白束</a:t>
                      </a:r>
                    </a:p>
                  </a:txBody>
                  <a:tcPr marL="77702" marR="77702" marT="38851" marB="3885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800" dirty="0"/>
                        <a:t>明显减少</a:t>
                      </a:r>
                    </a:p>
                  </a:txBody>
                  <a:tcPr marL="77702" marR="77702" marT="38851" marB="3885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925063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E667CFB9-4921-D380-A7CF-97D12D49E5ED}"/>
              </a:ext>
            </a:extLst>
          </p:cNvPr>
          <p:cNvSpPr txBox="1"/>
          <p:nvPr/>
        </p:nvSpPr>
        <p:spPr>
          <a:xfrm>
            <a:off x="349382" y="986190"/>
            <a:ext cx="3025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四种药物的作用差异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DF3F769-5CD4-CB9D-32A7-E95BC8ECE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4"/>
          <a:stretch>
            <a:fillRect/>
          </a:stretch>
        </p:blipFill>
        <p:spPr>
          <a:xfrm>
            <a:off x="310678" y="4126379"/>
            <a:ext cx="6197641" cy="241341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F30EC7AB-3998-7C8F-9386-AEA960F9B6C0}"/>
              </a:ext>
            </a:extLst>
          </p:cNvPr>
          <p:cNvSpPr txBox="1"/>
          <p:nvPr/>
        </p:nvSpPr>
        <p:spPr>
          <a:xfrm>
            <a:off x="7042170" y="1525766"/>
            <a:ext cx="4605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1. </a:t>
            </a:r>
            <a:r>
              <a:rPr lang="en-US" altLang="zh-CN" sz="1200" dirty="0" err="1"/>
              <a:t>Sencyt</a:t>
            </a:r>
            <a:r>
              <a:rPr lang="zh-CN" altLang="en-US" sz="1200" dirty="0"/>
              <a:t>检测核保留能力。</a:t>
            </a:r>
            <a:r>
              <a:rPr lang="en-US" altLang="zh-CN" sz="1200" dirty="0"/>
              <a:t> </a:t>
            </a:r>
            <a:r>
              <a:rPr lang="en-US" altLang="zh-CN" sz="1200" dirty="0" err="1"/>
              <a:t>CytoD</a:t>
            </a:r>
            <a:r>
              <a:rPr lang="zh-CN" altLang="en-US" sz="1200" dirty="0"/>
              <a:t>处理后核保留能力较</a:t>
            </a:r>
            <a:r>
              <a:rPr lang="en-US" altLang="zh-CN" sz="1200" dirty="0" err="1"/>
              <a:t>CytoD</a:t>
            </a:r>
            <a:r>
              <a:rPr lang="zh-CN" altLang="en-US" sz="1200" dirty="0"/>
              <a:t>更强。</a:t>
            </a:r>
            <a:endParaRPr lang="en-US" altLang="zh-CN" sz="1200" dirty="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95435DBE-225F-68B2-9035-A4D86BA2BF85}"/>
              </a:ext>
            </a:extLst>
          </p:cNvPr>
          <p:cNvSpPr/>
          <p:nvPr/>
        </p:nvSpPr>
        <p:spPr>
          <a:xfrm>
            <a:off x="6886527" y="1603796"/>
            <a:ext cx="155643" cy="453957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B3E4702-1BC1-12B1-DECB-368AA1515996}"/>
              </a:ext>
            </a:extLst>
          </p:cNvPr>
          <p:cNvSpPr txBox="1"/>
          <p:nvPr/>
        </p:nvSpPr>
        <p:spPr>
          <a:xfrm>
            <a:off x="7042170" y="2506212"/>
            <a:ext cx="489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结论</a:t>
            </a:r>
            <a:r>
              <a:rPr lang="en-US" altLang="zh-CN" dirty="0"/>
              <a:t>3.</a:t>
            </a:r>
            <a:r>
              <a:rPr lang="zh-CN" altLang="en-US" dirty="0"/>
              <a:t>纤维状黏附在细胞收缩力撤除后可以维持核高度，且不依赖</a:t>
            </a:r>
            <a:r>
              <a:rPr lang="en-US" altLang="zh-CN" dirty="0"/>
              <a:t>Actin cap</a:t>
            </a:r>
            <a:r>
              <a:rPr lang="zh-CN" altLang="en-US" dirty="0"/>
              <a:t>。</a:t>
            </a:r>
          </a:p>
        </p:txBody>
      </p:sp>
      <p:cxnSp>
        <p:nvCxnSpPr>
          <p:cNvPr id="18" name="连接符: 曲线 17">
            <a:extLst>
              <a:ext uri="{FF2B5EF4-FFF2-40B4-BE49-F238E27FC236}">
                <a16:creationId xmlns:a16="http://schemas.microsoft.com/office/drawing/2014/main" id="{14A19E59-4C01-0D62-14B2-25FEE10FBD9E}"/>
              </a:ext>
            </a:extLst>
          </p:cNvPr>
          <p:cNvCxnSpPr>
            <a:cxnSpLocks/>
            <a:stCxn id="16" idx="1"/>
            <a:endCxn id="17" idx="1"/>
          </p:cNvCxnSpPr>
          <p:nvPr/>
        </p:nvCxnSpPr>
        <p:spPr>
          <a:xfrm rot="10800000" flipH="1" flipV="1">
            <a:off x="6886526" y="1830774"/>
            <a:ext cx="155643" cy="998603"/>
          </a:xfrm>
          <a:prstGeom prst="curvedConnector3">
            <a:avLst>
              <a:gd name="adj1" fmla="val -146875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99EBFA4F-44D2-C41B-71DC-92F68C8A5A26}"/>
              </a:ext>
            </a:extLst>
          </p:cNvPr>
          <p:cNvSpPr txBox="1"/>
          <p:nvPr/>
        </p:nvSpPr>
        <p:spPr>
          <a:xfrm>
            <a:off x="7042170" y="1837901"/>
            <a:ext cx="4800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/>
              <a:t>2. </a:t>
            </a:r>
            <a:r>
              <a:rPr lang="zh-CN" altLang="en-US" sz="1200" dirty="0"/>
              <a:t>检测核高度。</a:t>
            </a:r>
            <a:r>
              <a:rPr lang="en-US" altLang="zh-CN" sz="1200" dirty="0"/>
              <a:t> </a:t>
            </a:r>
            <a:r>
              <a:rPr lang="en-US" altLang="zh-CN" sz="1200" dirty="0" err="1"/>
              <a:t>CytoD</a:t>
            </a:r>
            <a:r>
              <a:rPr lang="zh-CN" altLang="en-US" sz="1200" dirty="0"/>
              <a:t>处理后无</a:t>
            </a:r>
            <a:r>
              <a:rPr lang="en-US" altLang="zh-CN" sz="1200" dirty="0"/>
              <a:t>actin cap</a:t>
            </a:r>
            <a:r>
              <a:rPr lang="zh-CN" altLang="en-US" sz="1200" dirty="0"/>
              <a:t>维持核变性，</a:t>
            </a:r>
            <a:r>
              <a:rPr lang="zh-CN" altLang="zh-CN" sz="1200" b="1" dirty="0"/>
              <a:t>但核依然扁平</a:t>
            </a:r>
            <a:r>
              <a:rPr lang="zh-CN" altLang="en-US" sz="1200" b="1" dirty="0"/>
              <a:t>。</a:t>
            </a:r>
            <a:endParaRPr lang="zh-CN" altLang="en-US" sz="1200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F079BED5-43D1-3BE0-07FB-79EFF1CE52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63" t="9996" b="3030"/>
          <a:stretch>
            <a:fillRect/>
          </a:stretch>
        </p:blipFill>
        <p:spPr>
          <a:xfrm>
            <a:off x="6599489" y="4204469"/>
            <a:ext cx="2638845" cy="2413418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74EDDE9C-2C92-A2E2-05BC-1C8555FDDCAE}"/>
              </a:ext>
            </a:extLst>
          </p:cNvPr>
          <p:cNvSpPr txBox="1"/>
          <p:nvPr/>
        </p:nvSpPr>
        <p:spPr>
          <a:xfrm>
            <a:off x="5682342" y="6554193"/>
            <a:ext cx="59653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/>
              <a:t>注：</a:t>
            </a:r>
            <a:r>
              <a:rPr lang="en-US" altLang="zh-CN" sz="1200" dirty="0"/>
              <a:t>SMIFH2 </a:t>
            </a:r>
            <a:r>
              <a:rPr lang="zh-CN" altLang="en-US" sz="1200" dirty="0"/>
              <a:t>是一种 </a:t>
            </a:r>
            <a:r>
              <a:rPr lang="en-US" altLang="zh-CN" sz="1200" dirty="0" err="1"/>
              <a:t>formin</a:t>
            </a:r>
            <a:r>
              <a:rPr lang="zh-CN" altLang="en-US" sz="1200" dirty="0"/>
              <a:t>蛋白抑制剂。</a:t>
            </a:r>
            <a:r>
              <a:rPr lang="en-US" altLang="zh-CN" sz="1200" dirty="0"/>
              <a:t> </a:t>
            </a:r>
            <a:r>
              <a:rPr lang="en-US" altLang="zh-CN" sz="1200" dirty="0" err="1"/>
              <a:t>formin</a:t>
            </a:r>
            <a:r>
              <a:rPr lang="zh-CN" altLang="en-US" sz="1200" dirty="0"/>
              <a:t>蛋白是</a:t>
            </a:r>
            <a:r>
              <a:rPr lang="zh-CN" altLang="zh-CN" sz="1200" dirty="0"/>
              <a:t>FBs与basal actin连接</a:t>
            </a:r>
            <a:r>
              <a:rPr lang="zh-CN" altLang="en-US" sz="1200" dirty="0"/>
              <a:t>的结合伴侣。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433551C-7A4E-AF6D-213E-299E29106963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图片 31">
            <a:extLst>
              <a:ext uri="{FF2B5EF4-FFF2-40B4-BE49-F238E27FC236}">
                <a16:creationId xmlns:a16="http://schemas.microsoft.com/office/drawing/2014/main" id="{EAC839F4-8322-0436-C6C2-DDC9FBEFCF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3"/>
          <a:stretch>
            <a:fillRect/>
          </a:stretch>
        </p:blipFill>
        <p:spPr>
          <a:xfrm>
            <a:off x="9344942" y="4178074"/>
            <a:ext cx="2638845" cy="2361724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18C8C9F4-8698-F5EF-B4F6-F794A0AB6963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10</a:t>
            </a:r>
            <a:endParaRPr lang="zh-CN" altLang="en-US" b="1" dirty="0"/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184E05CC-F4AF-1050-2CDC-8D8E117C63D3}"/>
              </a:ext>
            </a:extLst>
          </p:cNvPr>
          <p:cNvSpPr/>
          <p:nvPr/>
        </p:nvSpPr>
        <p:spPr>
          <a:xfrm>
            <a:off x="310678" y="563639"/>
            <a:ext cx="11614622" cy="36822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51411579-6240-C267-7B25-D2AE1B193A06}"/>
              </a:ext>
            </a:extLst>
          </p:cNvPr>
          <p:cNvGrpSpPr/>
          <p:nvPr/>
        </p:nvGrpSpPr>
        <p:grpSpPr>
          <a:xfrm>
            <a:off x="-1" y="-21136"/>
            <a:ext cx="578336" cy="584775"/>
            <a:chOff x="-1" y="-21136"/>
            <a:chExt cx="578336" cy="584775"/>
          </a:xfrm>
        </p:grpSpPr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id="{D9E71FCB-CF36-713F-44E5-3B4C1876B756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DE7E7D0-6323-8D2B-10F4-E0D7B8428CBD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C84CDE23-314F-DCB5-2548-6B76449F7547}"/>
              </a:ext>
            </a:extLst>
          </p:cNvPr>
          <p:cNvSpPr/>
          <p:nvPr/>
        </p:nvSpPr>
        <p:spPr>
          <a:xfrm>
            <a:off x="310677" y="3655847"/>
            <a:ext cx="11660495" cy="36933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0CF092D2-0CAA-520F-5D26-572AB1550763}"/>
              </a:ext>
            </a:extLst>
          </p:cNvPr>
          <p:cNvSpPr/>
          <p:nvPr/>
        </p:nvSpPr>
        <p:spPr>
          <a:xfrm>
            <a:off x="310677" y="4083831"/>
            <a:ext cx="11660495" cy="2492530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D88A4017-5C91-CCBC-DB17-61A9568112EC}"/>
              </a:ext>
            </a:extLst>
          </p:cNvPr>
          <p:cNvSpPr txBox="1"/>
          <p:nvPr/>
        </p:nvSpPr>
        <p:spPr>
          <a:xfrm>
            <a:off x="349382" y="3655847"/>
            <a:ext cx="118187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/>
              <a:t>实验结果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A01321C-E7F6-EB4D-8B21-44D8B30DCD46}"/>
              </a:ext>
            </a:extLst>
          </p:cNvPr>
          <p:cNvSpPr txBox="1"/>
          <p:nvPr/>
        </p:nvSpPr>
        <p:spPr>
          <a:xfrm>
            <a:off x="6655840" y="1009892"/>
            <a:ext cx="3025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四种药物的作用差异</a:t>
            </a: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B4D4FD6E-2969-65B1-CFE8-1C4A13DDDEDD}"/>
              </a:ext>
            </a:extLst>
          </p:cNvPr>
          <p:cNvSpPr/>
          <p:nvPr/>
        </p:nvSpPr>
        <p:spPr>
          <a:xfrm>
            <a:off x="6596573" y="1002219"/>
            <a:ext cx="5374102" cy="3462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224427B-88E7-C892-C899-F8207FAD72DE}"/>
              </a:ext>
            </a:extLst>
          </p:cNvPr>
          <p:cNvSpPr txBox="1"/>
          <p:nvPr/>
        </p:nvSpPr>
        <p:spPr>
          <a:xfrm>
            <a:off x="6655840" y="1001505"/>
            <a:ext cx="30251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/>
              <a:t>结果解读</a:t>
            </a:r>
          </a:p>
        </p:txBody>
      </p:sp>
    </p:spTree>
    <p:extLst>
      <p:ext uri="{BB962C8B-B14F-4D97-AF65-F5344CB8AC3E}">
        <p14:creationId xmlns:p14="http://schemas.microsoft.com/office/powerpoint/2010/main" val="1509044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F69A3-D7AB-B832-8422-119C77B3B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EFE7864-8AE0-DEE5-3466-BB3E7332A791}"/>
              </a:ext>
            </a:extLst>
          </p:cNvPr>
          <p:cNvSpPr txBox="1"/>
          <p:nvPr/>
        </p:nvSpPr>
        <p:spPr>
          <a:xfrm>
            <a:off x="731838" y="-708"/>
            <a:ext cx="118120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Figure2  </a:t>
            </a:r>
            <a:r>
              <a:rPr lang="zh-CN" altLang="en-US" sz="2800" b="1" dirty="0"/>
              <a:t>FBs preserve nuclear YAP and shape on contractility loss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2FADF34-AEEB-EAE3-4CEE-E7BA0B5EC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" t="3848" r="69298" b="67650"/>
          <a:stretch>
            <a:fillRect/>
          </a:stretch>
        </p:blipFill>
        <p:spPr>
          <a:xfrm>
            <a:off x="342151" y="1613048"/>
            <a:ext cx="1956393" cy="193193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97AA1A3-C1B8-A9DA-7F11-B94CD9F44C93}"/>
              </a:ext>
            </a:extLst>
          </p:cNvPr>
          <p:cNvSpPr txBox="1"/>
          <p:nvPr/>
        </p:nvSpPr>
        <p:spPr>
          <a:xfrm>
            <a:off x="310678" y="563088"/>
            <a:ext cx="10002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i="0" dirty="0">
                <a:effectLst/>
                <a:latin typeface="+mn-lt"/>
              </a:rPr>
              <a:t>科学假设</a:t>
            </a:r>
            <a:r>
              <a:rPr lang="zh-CN" altLang="zh-CN" sz="1800" b="0" i="0" dirty="0">
                <a:effectLst/>
                <a:latin typeface="+mn-lt"/>
              </a:rPr>
              <a:t>：FB</a:t>
            </a:r>
            <a:r>
              <a:rPr lang="en-US" altLang="zh-CN" sz="1800" b="0" i="0" dirty="0">
                <a:effectLst/>
                <a:latin typeface="+mn-lt"/>
              </a:rPr>
              <a:t>s</a:t>
            </a:r>
            <a:r>
              <a:rPr lang="zh-CN" altLang="zh-CN" sz="1800" b="0" i="0" dirty="0">
                <a:effectLst/>
                <a:latin typeface="+mn-lt"/>
              </a:rPr>
              <a:t> </a:t>
            </a:r>
            <a:r>
              <a:rPr lang="zh-CN" altLang="en-US" sz="1800" b="0" i="0" dirty="0">
                <a:effectLst/>
                <a:latin typeface="+mn-lt"/>
              </a:rPr>
              <a:t>可以在细胞力学力学刺激撤离后</a:t>
            </a:r>
            <a:r>
              <a:rPr lang="zh-CN" altLang="zh-CN" sz="1800" b="0" i="0" dirty="0">
                <a:effectLst/>
                <a:latin typeface="+mn-lt"/>
              </a:rPr>
              <a:t>维持核形变与核内机械信号。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70C81A-A004-841E-FB9F-D50E49109CD0}"/>
              </a:ext>
            </a:extLst>
          </p:cNvPr>
          <p:cNvSpPr txBox="1"/>
          <p:nvPr/>
        </p:nvSpPr>
        <p:spPr>
          <a:xfrm>
            <a:off x="9611208" y="1571510"/>
            <a:ext cx="23508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zh-CN" altLang="zh-CN" sz="1400" b="0" i="0" dirty="0">
                <a:effectLst/>
                <a:latin typeface="+mn-lt"/>
              </a:rPr>
              <a:t>PUR4</a:t>
            </a:r>
            <a:r>
              <a:rPr lang="zh-CN" altLang="en-US" sz="1400" b="0" i="0" dirty="0">
                <a:effectLst/>
                <a:latin typeface="+mn-lt"/>
              </a:rPr>
              <a:t>阻断。</a:t>
            </a:r>
            <a:endParaRPr lang="en-US" altLang="zh-CN" sz="1400" b="0" i="0" dirty="0">
              <a:effectLst/>
              <a:latin typeface="+mn-lt"/>
            </a:endParaRPr>
          </a:p>
          <a:p>
            <a:pPr marL="342900" indent="-342900">
              <a:buAutoNum type="arabicPeriod"/>
            </a:pPr>
            <a:r>
              <a:rPr lang="zh-CN" altLang="en-US" sz="1400" dirty="0"/>
              <a:t>戊二醛交联阻断</a:t>
            </a:r>
            <a:r>
              <a:rPr lang="en-US" altLang="zh-CN" sz="1400" dirty="0" err="1"/>
              <a:t>Fn</a:t>
            </a:r>
            <a:r>
              <a:rPr lang="zh-CN" altLang="en-US" sz="1400" dirty="0"/>
              <a:t>重塑。</a:t>
            </a:r>
            <a:endParaRPr lang="en-US" altLang="zh-CN" sz="1400" dirty="0"/>
          </a:p>
          <a:p>
            <a:pPr marL="342900" indent="-342900">
              <a:buAutoNum type="arabicPeriod"/>
            </a:pPr>
            <a:r>
              <a:rPr lang="zh-CN" altLang="en-US" sz="1400" dirty="0"/>
              <a:t>抗体阻断</a:t>
            </a:r>
            <a:r>
              <a:rPr lang="el-GR" altLang="zh-CN" sz="1400" dirty="0"/>
              <a:t>α5β1</a:t>
            </a:r>
            <a:r>
              <a:rPr lang="zh-CN" altLang="en-US" sz="1400" dirty="0"/>
              <a:t>整合素。</a:t>
            </a:r>
            <a:endParaRPr lang="en-US" altLang="zh-CN" sz="1400" dirty="0"/>
          </a:p>
          <a:p>
            <a:pPr marL="342900" indent="-342900">
              <a:buAutoNum type="arabicPeriod"/>
            </a:pPr>
            <a:r>
              <a:rPr lang="zh-CN" altLang="en-US" sz="1400" dirty="0"/>
              <a:t>软水凝胶上不形成</a:t>
            </a:r>
            <a:r>
              <a:rPr lang="en-US" altLang="zh-CN" sz="1400" dirty="0"/>
              <a:t>FBs</a:t>
            </a:r>
            <a:r>
              <a:rPr lang="zh-CN" altLang="en-US" sz="1400" dirty="0"/>
              <a:t>。</a:t>
            </a:r>
            <a:endParaRPr lang="en-US" altLang="zh-CN" sz="1400" dirty="0"/>
          </a:p>
          <a:p>
            <a:pPr marL="342900" indent="-342900">
              <a:buAutoNum type="arabicPeriod"/>
            </a:pPr>
            <a:r>
              <a:rPr lang="en-US" altLang="zh-CN" sz="1400" dirty="0"/>
              <a:t>MCF10A</a:t>
            </a:r>
            <a:r>
              <a:rPr lang="zh-CN" altLang="en-US" sz="1400" dirty="0"/>
              <a:t>天然不形成</a:t>
            </a:r>
            <a:r>
              <a:rPr lang="en-US" altLang="zh-CN" sz="1400" dirty="0"/>
              <a:t>FBs</a:t>
            </a:r>
            <a:r>
              <a:rPr lang="zh-CN" altLang="en-US" sz="1400" dirty="0"/>
              <a:t>。</a:t>
            </a:r>
            <a:endParaRPr lang="en-US" altLang="zh-CN" sz="1400" dirty="0"/>
          </a:p>
          <a:p>
            <a:pPr marL="342900" indent="-342900">
              <a:buAutoNum type="arabicPeriod"/>
            </a:pPr>
            <a:r>
              <a:rPr lang="zh-CN" altLang="en-US" sz="1400" dirty="0"/>
              <a:t>短时间接种来不及形成</a:t>
            </a:r>
            <a:r>
              <a:rPr lang="en-US" altLang="zh-CN" sz="1400" dirty="0"/>
              <a:t>FBs</a:t>
            </a:r>
            <a:r>
              <a:rPr lang="zh-CN" altLang="en-US" sz="1400" dirty="0"/>
              <a:t>。</a:t>
            </a:r>
            <a:endParaRPr lang="en-US" altLang="zh-CN" sz="1400" dirty="0"/>
          </a:p>
          <a:p>
            <a:pPr marL="342900" indent="-342900">
              <a:buAutoNum type="arabicPeriod"/>
            </a:pPr>
            <a:r>
              <a:rPr lang="zh-CN" altLang="en-US" sz="1400" dirty="0"/>
              <a:t>微图案不利于</a:t>
            </a:r>
            <a:r>
              <a:rPr lang="en-US" altLang="zh-CN" sz="1400" dirty="0"/>
              <a:t>FBs</a:t>
            </a:r>
            <a:r>
              <a:rPr lang="zh-CN" altLang="en-US" sz="1400" dirty="0"/>
              <a:t>形成。</a:t>
            </a:r>
            <a:endParaRPr lang="en-US" altLang="zh-CN" sz="1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79BC202-B456-6CFB-B2C7-BF8CF3D6C5DE}"/>
              </a:ext>
            </a:extLst>
          </p:cNvPr>
          <p:cNvSpPr txBox="1"/>
          <p:nvPr/>
        </p:nvSpPr>
        <p:spPr>
          <a:xfrm>
            <a:off x="9722492" y="4454756"/>
            <a:ext cx="23304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0" i="0" dirty="0">
                <a:effectLst/>
                <a:latin typeface="+mn-lt"/>
              </a:rPr>
              <a:t>位于基底面的 FB 通过何种结构跨越细胞质锚定细胞核？</a:t>
            </a:r>
            <a:endParaRPr lang="zh-CN" altLang="en-US" dirty="0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C4BB1A26-79B8-4F62-30B7-BE1CC58D043B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9EE23A06-7B8B-0A53-4F6D-A3961ADD075A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11</a:t>
            </a:r>
            <a:endParaRPr lang="zh-CN" altLang="en-US" b="1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0FA85AE-5567-742F-EFBE-0726CB249FEA}"/>
              </a:ext>
            </a:extLst>
          </p:cNvPr>
          <p:cNvGrpSpPr/>
          <p:nvPr/>
        </p:nvGrpSpPr>
        <p:grpSpPr>
          <a:xfrm>
            <a:off x="-1" y="-21136"/>
            <a:ext cx="578336" cy="584775"/>
            <a:chOff x="-1" y="-21136"/>
            <a:chExt cx="578336" cy="584775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66E688E6-28DC-8471-A698-7E49E1D94349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BB7777BD-D0BB-0AE1-3338-9DD4421C70AF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6642FAEE-8762-B93B-A8B4-F27166D3E5C4}"/>
              </a:ext>
            </a:extLst>
          </p:cNvPr>
          <p:cNvSpPr/>
          <p:nvPr/>
        </p:nvSpPr>
        <p:spPr>
          <a:xfrm>
            <a:off x="310678" y="563639"/>
            <a:ext cx="11614622" cy="36822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11F38307-731B-E421-8E28-F69D48EE9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43" t="5227" r="53241" b="69229"/>
          <a:stretch>
            <a:fillRect/>
          </a:stretch>
        </p:blipFill>
        <p:spPr>
          <a:xfrm>
            <a:off x="2298544" y="1733244"/>
            <a:ext cx="972590" cy="147135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4175BF0-D64B-1024-7A1F-1470BAF526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3" t="2259" r="4135" b="67371"/>
          <a:stretch>
            <a:fillRect/>
          </a:stretch>
        </p:blipFill>
        <p:spPr>
          <a:xfrm>
            <a:off x="3415552" y="1653502"/>
            <a:ext cx="2867891" cy="174939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5F18BA8-0124-F932-9738-862790157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33" r="50046" b="34105"/>
          <a:stretch>
            <a:fillRect/>
          </a:stretch>
        </p:blipFill>
        <p:spPr>
          <a:xfrm>
            <a:off x="6427863" y="1599037"/>
            <a:ext cx="2906365" cy="1858326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D85682B0-C82C-F793-3DAD-73FDA175E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46" t="34655" r="9712" b="34975"/>
          <a:stretch>
            <a:fillRect/>
          </a:stretch>
        </p:blipFill>
        <p:spPr>
          <a:xfrm>
            <a:off x="584852" y="4198317"/>
            <a:ext cx="2341303" cy="174939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BBC08945-41E9-2C37-3566-8FE7406C3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" t="69630" r="50045"/>
          <a:stretch>
            <a:fillRect/>
          </a:stretch>
        </p:blipFill>
        <p:spPr>
          <a:xfrm>
            <a:off x="3525261" y="4062921"/>
            <a:ext cx="2812604" cy="1749397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32CDE7A2-CE10-F48D-FBD2-7F503B74E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61" t="67395" r="1997" b="2235"/>
          <a:stretch>
            <a:fillRect/>
          </a:stretch>
        </p:blipFill>
        <p:spPr>
          <a:xfrm>
            <a:off x="6544241" y="4177483"/>
            <a:ext cx="2812605" cy="1749397"/>
          </a:xfrm>
          <a:prstGeom prst="rect">
            <a:avLst/>
          </a:prstGeom>
        </p:spPr>
      </p:pic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82C01DCD-F589-C943-ACB7-4E2A92597AEA}"/>
              </a:ext>
            </a:extLst>
          </p:cNvPr>
          <p:cNvSpPr/>
          <p:nvPr/>
        </p:nvSpPr>
        <p:spPr>
          <a:xfrm>
            <a:off x="342151" y="1294943"/>
            <a:ext cx="2928983" cy="2250043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AB2D7FB4-158B-FBF3-3FD6-DF09ABBD88BD}"/>
              </a:ext>
            </a:extLst>
          </p:cNvPr>
          <p:cNvSpPr/>
          <p:nvPr/>
        </p:nvSpPr>
        <p:spPr>
          <a:xfrm>
            <a:off x="575758" y="1294942"/>
            <a:ext cx="2449285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solidFill>
                  <a:schemeClr val="tx1"/>
                </a:solidFill>
              </a:rPr>
              <a:t>Integrin-α5</a:t>
            </a:r>
            <a:r>
              <a:rPr lang="zh-CN" altLang="en-US" sz="1200" b="1" dirty="0">
                <a:solidFill>
                  <a:schemeClr val="tx1"/>
                </a:solidFill>
              </a:rPr>
              <a:t>阳性区域染色及定量</a:t>
            </a: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8C4BB29D-621A-C3E3-C342-DFA7A0A6F224}"/>
              </a:ext>
            </a:extLst>
          </p:cNvPr>
          <p:cNvSpPr/>
          <p:nvPr/>
        </p:nvSpPr>
        <p:spPr>
          <a:xfrm>
            <a:off x="3391249" y="1288950"/>
            <a:ext cx="2928983" cy="2250043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5931B389-652C-FC0C-F054-E3D58D863120}"/>
              </a:ext>
            </a:extLst>
          </p:cNvPr>
          <p:cNvSpPr/>
          <p:nvPr/>
        </p:nvSpPr>
        <p:spPr>
          <a:xfrm>
            <a:off x="3624856" y="1288949"/>
            <a:ext cx="2449285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>
                <a:solidFill>
                  <a:schemeClr val="tx1"/>
                </a:solidFill>
              </a:rPr>
              <a:t>YAP</a:t>
            </a:r>
            <a:r>
              <a:rPr lang="zh-CN" altLang="en-US" sz="1200" b="1" dirty="0">
                <a:solidFill>
                  <a:schemeClr val="tx1"/>
                </a:solidFill>
              </a:rPr>
              <a:t>核定位及核</a:t>
            </a:r>
            <a:r>
              <a:rPr lang="en-US" altLang="zh-CN" sz="1200" b="1" dirty="0">
                <a:solidFill>
                  <a:schemeClr val="tx1"/>
                </a:solidFill>
              </a:rPr>
              <a:t>/</a:t>
            </a:r>
            <a:r>
              <a:rPr lang="zh-CN" altLang="en-US" sz="1200" b="1" dirty="0">
                <a:solidFill>
                  <a:schemeClr val="tx1"/>
                </a:solidFill>
              </a:rPr>
              <a:t>质分布定量</a:t>
            </a: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3DC25DF1-FE4C-0DDF-C38F-E1CCB09BE4CA}"/>
              </a:ext>
            </a:extLst>
          </p:cNvPr>
          <p:cNvSpPr/>
          <p:nvPr/>
        </p:nvSpPr>
        <p:spPr>
          <a:xfrm>
            <a:off x="6427863" y="1296675"/>
            <a:ext cx="2928983" cy="2250043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F4E58AD1-179F-412B-7443-BC79E887B692}"/>
              </a:ext>
            </a:extLst>
          </p:cNvPr>
          <p:cNvSpPr/>
          <p:nvPr/>
        </p:nvSpPr>
        <p:spPr>
          <a:xfrm>
            <a:off x="6661470" y="1296674"/>
            <a:ext cx="2449285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b="1" dirty="0" err="1">
                <a:solidFill>
                  <a:schemeClr val="tx1"/>
                </a:solidFill>
              </a:rPr>
              <a:t>Sencyt</a:t>
            </a:r>
            <a:r>
              <a:rPr lang="zh-CN" altLang="en-US" sz="1200" b="1" dirty="0">
                <a:solidFill>
                  <a:schemeClr val="tx1"/>
                </a:solidFill>
              </a:rPr>
              <a:t>分布及定量</a:t>
            </a:r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14F1A1C8-2E21-C141-33D3-0551FFED3202}"/>
              </a:ext>
            </a:extLst>
          </p:cNvPr>
          <p:cNvSpPr/>
          <p:nvPr/>
        </p:nvSpPr>
        <p:spPr>
          <a:xfrm>
            <a:off x="310678" y="3791523"/>
            <a:ext cx="2928983" cy="2250043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D6464D01-7605-5BD6-E16F-0194ACBE3A1E}"/>
              </a:ext>
            </a:extLst>
          </p:cNvPr>
          <p:cNvSpPr/>
          <p:nvPr/>
        </p:nvSpPr>
        <p:spPr>
          <a:xfrm>
            <a:off x="544285" y="3791522"/>
            <a:ext cx="2449285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</a:rPr>
              <a:t>细胞核形态及高度定量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21BDB1F4-B4FA-616E-6C66-A48FF5B6A64D}"/>
              </a:ext>
            </a:extLst>
          </p:cNvPr>
          <p:cNvSpPr/>
          <p:nvPr/>
        </p:nvSpPr>
        <p:spPr>
          <a:xfrm>
            <a:off x="3359216" y="3791523"/>
            <a:ext cx="2928983" cy="2250043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7646C350-7195-49CF-7149-FEE0792845F2}"/>
              </a:ext>
            </a:extLst>
          </p:cNvPr>
          <p:cNvSpPr/>
          <p:nvPr/>
        </p:nvSpPr>
        <p:spPr>
          <a:xfrm>
            <a:off x="3592823" y="3791522"/>
            <a:ext cx="2449285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</a:rPr>
              <a:t>整合素阻断后</a:t>
            </a:r>
            <a:r>
              <a:rPr lang="en-US" altLang="zh-CN" sz="1200" b="1" dirty="0">
                <a:solidFill>
                  <a:schemeClr val="tx1"/>
                </a:solidFill>
              </a:rPr>
              <a:t>YAP</a:t>
            </a:r>
            <a:r>
              <a:rPr lang="zh-CN" altLang="en-US" sz="1200" b="1" dirty="0">
                <a:solidFill>
                  <a:schemeClr val="tx1"/>
                </a:solidFill>
              </a:rPr>
              <a:t>分布及定量</a:t>
            </a: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8BDCA475-4958-8943-9DE7-381BEAABF699}"/>
              </a:ext>
            </a:extLst>
          </p:cNvPr>
          <p:cNvSpPr/>
          <p:nvPr/>
        </p:nvSpPr>
        <p:spPr>
          <a:xfrm>
            <a:off x="6427863" y="3791400"/>
            <a:ext cx="2928983" cy="2250043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27A3D2C0-6D3B-91CF-E7C4-7624AF13E8BC}"/>
              </a:ext>
            </a:extLst>
          </p:cNvPr>
          <p:cNvSpPr/>
          <p:nvPr/>
        </p:nvSpPr>
        <p:spPr>
          <a:xfrm>
            <a:off x="6661470" y="3791399"/>
            <a:ext cx="2449285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</a:rPr>
              <a:t>整合素阻断后</a:t>
            </a:r>
            <a:r>
              <a:rPr lang="en-US" altLang="zh-CN" sz="1200" b="1" dirty="0" err="1">
                <a:solidFill>
                  <a:schemeClr val="tx1"/>
                </a:solidFill>
              </a:rPr>
              <a:t>Sencyt</a:t>
            </a:r>
            <a:r>
              <a:rPr lang="zh-CN" altLang="en-US" sz="1200" b="1" dirty="0">
                <a:solidFill>
                  <a:schemeClr val="tx1"/>
                </a:solidFill>
              </a:rPr>
              <a:t>分布及定量</a:t>
            </a:r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4DA34DB5-8C19-413D-4698-DA55AA91FA18}"/>
              </a:ext>
            </a:extLst>
          </p:cNvPr>
          <p:cNvSpPr/>
          <p:nvPr/>
        </p:nvSpPr>
        <p:spPr>
          <a:xfrm>
            <a:off x="9561975" y="1296675"/>
            <a:ext cx="2449286" cy="4744768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80B9E981-5EF0-9642-0337-1453A062701F}"/>
              </a:ext>
            </a:extLst>
          </p:cNvPr>
          <p:cNvSpPr/>
          <p:nvPr/>
        </p:nvSpPr>
        <p:spPr>
          <a:xfrm>
            <a:off x="9795582" y="1296674"/>
            <a:ext cx="1959806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</a:rPr>
              <a:t>阻断手段</a:t>
            </a: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C4448281-8192-FB49-6B15-54C7B4A6A587}"/>
              </a:ext>
            </a:extLst>
          </p:cNvPr>
          <p:cNvSpPr/>
          <p:nvPr/>
        </p:nvSpPr>
        <p:spPr>
          <a:xfrm>
            <a:off x="9824060" y="3865140"/>
            <a:ext cx="1959806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</a:rPr>
              <a:t>引出问题</a:t>
            </a:r>
          </a:p>
        </p:txBody>
      </p:sp>
    </p:spTree>
    <p:extLst>
      <p:ext uri="{BB962C8B-B14F-4D97-AF65-F5344CB8AC3E}">
        <p14:creationId xmlns:p14="http://schemas.microsoft.com/office/powerpoint/2010/main" val="3290688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96F00-8340-EF13-F581-1AD2C3BF4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DB4706C-3A8F-5260-5C84-B7C04097A24D}"/>
              </a:ext>
            </a:extLst>
          </p:cNvPr>
          <p:cNvSpPr txBox="1"/>
          <p:nvPr/>
        </p:nvSpPr>
        <p:spPr>
          <a:xfrm>
            <a:off x="735998" y="59315"/>
            <a:ext cx="11059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Figure3 </a:t>
            </a:r>
            <a:r>
              <a:rPr lang="zh-CN" altLang="en-US" sz="2800" b="1" dirty="0"/>
              <a:t>FBs anchor the vimentin network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8257D4-0438-9991-C6A9-0735FCCF7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" t="35013" r="68884"/>
          <a:stretch>
            <a:fillRect/>
          </a:stretch>
        </p:blipFill>
        <p:spPr>
          <a:xfrm>
            <a:off x="5528610" y="2542883"/>
            <a:ext cx="1922584" cy="2012297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D4ABF726-5360-2330-7CF2-DE03E36F89EB}"/>
              </a:ext>
            </a:extLst>
          </p:cNvPr>
          <p:cNvGrpSpPr/>
          <p:nvPr/>
        </p:nvGrpSpPr>
        <p:grpSpPr>
          <a:xfrm>
            <a:off x="269424" y="1549641"/>
            <a:ext cx="4564380" cy="1200329"/>
            <a:chOff x="262345" y="1231112"/>
            <a:chExt cx="4564380" cy="1200329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89D6B61-1BA4-69F6-C365-BA2D3869C6AD}"/>
                </a:ext>
              </a:extLst>
            </p:cNvPr>
            <p:cNvSpPr txBox="1"/>
            <p:nvPr/>
          </p:nvSpPr>
          <p:spPr>
            <a:xfrm>
              <a:off x="262345" y="1231112"/>
              <a:ext cx="456438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buAutoNum type="arabicPeriod"/>
              </a:pPr>
              <a:r>
                <a:rPr lang="zh-CN" altLang="en-US" sz="1800" dirty="0"/>
                <a:t>必须要接触核（</a:t>
              </a:r>
              <a:r>
                <a:rPr lang="en-US" altLang="zh-CN" sz="1800" strike="sngStrike" dirty="0"/>
                <a:t>actin</a:t>
              </a:r>
              <a:r>
                <a:rPr lang="zh-CN" altLang="en-US" sz="1800" dirty="0"/>
                <a:t>、</a:t>
              </a:r>
              <a:r>
                <a:rPr lang="zh-CN" altLang="en-US" sz="1800" strike="sngStrike" dirty="0"/>
                <a:t>微管</a:t>
              </a:r>
              <a:r>
                <a:rPr lang="zh-CN" altLang="en-US" sz="1800" dirty="0"/>
                <a:t>、中间丝）。</a:t>
              </a:r>
              <a:endParaRPr lang="en-US" altLang="zh-CN" sz="1800" dirty="0"/>
            </a:p>
            <a:p>
              <a:pPr marL="342900" indent="-342900">
                <a:buAutoNum type="arabicPeriod"/>
              </a:pPr>
              <a:r>
                <a:rPr lang="zh-CN" altLang="en-US" sz="1800" dirty="0"/>
                <a:t>必须要链接</a:t>
              </a:r>
              <a:r>
                <a:rPr lang="en-US" altLang="zh-CN" sz="1800" dirty="0"/>
                <a:t>FBs</a:t>
              </a:r>
              <a:r>
                <a:rPr lang="zh-CN" altLang="en-US" sz="1800" dirty="0"/>
                <a:t>。</a:t>
              </a:r>
              <a:endParaRPr lang="en-US" altLang="zh-CN" sz="1800" dirty="0"/>
            </a:p>
            <a:p>
              <a:pPr marL="342900" indent="-342900">
                <a:buAutoNum type="arabicPeriod"/>
              </a:pPr>
              <a:r>
                <a:rPr lang="zh-CN" altLang="en-US" dirty="0"/>
                <a:t>不是</a:t>
              </a:r>
              <a:r>
                <a:rPr lang="en-US" altLang="zh-CN" dirty="0"/>
                <a:t>actin</a:t>
              </a:r>
              <a:r>
                <a:rPr lang="zh-CN" altLang="en-US" dirty="0"/>
                <a:t>。</a:t>
              </a:r>
              <a:endParaRPr lang="en-US" altLang="zh-CN" dirty="0"/>
            </a:p>
            <a:p>
              <a:pPr marL="342900" indent="-342900">
                <a:buFontTx/>
                <a:buAutoNum type="arabicPeriod"/>
              </a:pPr>
              <a:r>
                <a:rPr lang="zh-CN" altLang="en-US" dirty="0"/>
                <a:t>时间尺度上匹配。</a:t>
              </a:r>
              <a:endParaRPr lang="en-US" altLang="zh-CN" dirty="0"/>
            </a:p>
          </p:txBody>
        </p:sp>
        <p:cxnSp>
          <p:nvCxnSpPr>
            <p:cNvPr id="9" name="连接符: 曲线 8">
              <a:extLst>
                <a:ext uri="{FF2B5EF4-FFF2-40B4-BE49-F238E27FC236}">
                  <a16:creationId xmlns:a16="http://schemas.microsoft.com/office/drawing/2014/main" id="{E29792AF-740B-4240-7CA1-15F3FCEFCC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39686" y="1556454"/>
              <a:ext cx="701042" cy="441075"/>
            </a:xfrm>
            <a:prstGeom prst="curved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连接符: 曲线 10">
              <a:extLst>
                <a:ext uri="{FF2B5EF4-FFF2-40B4-BE49-F238E27FC236}">
                  <a16:creationId xmlns:a16="http://schemas.microsoft.com/office/drawing/2014/main" id="{287668D5-9614-15D5-FA4A-856E1FC82429}"/>
                </a:ext>
              </a:extLst>
            </p:cNvPr>
            <p:cNvCxnSpPr/>
            <p:nvPr/>
          </p:nvCxnSpPr>
          <p:spPr>
            <a:xfrm flipV="1">
              <a:off x="2170611" y="1556454"/>
              <a:ext cx="979714" cy="195943"/>
            </a:xfrm>
            <a:prstGeom prst="curvedConnector3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54AFC20E-35CA-9AB2-3B19-C2846FFBC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" t="8762" r="5588"/>
          <a:stretch>
            <a:fillRect/>
          </a:stretch>
        </p:blipFill>
        <p:spPr>
          <a:xfrm>
            <a:off x="564477" y="2946400"/>
            <a:ext cx="3779767" cy="350857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7662EB82-5194-3399-BF89-847B5CBDB7F7}"/>
              </a:ext>
            </a:extLst>
          </p:cNvPr>
          <p:cNvSpPr txBox="1"/>
          <p:nvPr/>
        </p:nvSpPr>
        <p:spPr>
          <a:xfrm>
            <a:off x="164921" y="6498517"/>
            <a:ext cx="47733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200" b="0" i="0" dirty="0">
                <a:solidFill>
                  <a:schemeClr val="tx1"/>
                </a:solidFill>
                <a:effectLst/>
                <a:latin typeface="+mn-lt"/>
              </a:rPr>
              <a:t>Wiche G. </a:t>
            </a:r>
            <a:r>
              <a:rPr lang="zh-CN" altLang="zh-CN" sz="1200" b="0" i="1" dirty="0">
                <a:solidFill>
                  <a:schemeClr val="tx1"/>
                </a:solidFill>
                <a:effectLst/>
                <a:latin typeface="+mn-lt"/>
              </a:rPr>
              <a:t>Bioarchitecture</a:t>
            </a:r>
            <a:r>
              <a:rPr lang="zh-CN" altLang="zh-CN" sz="1200" b="0" i="0" dirty="0">
                <a:solidFill>
                  <a:schemeClr val="tx1"/>
                </a:solidFill>
                <a:effectLst/>
                <a:latin typeface="+mn-lt"/>
              </a:rPr>
              <a:t>. 2011;1(1):14-20. doi:10.4161/bioa.1.1.14630</a:t>
            </a:r>
            <a:endParaRPr lang="zh-CN" altLang="en-US" sz="12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3BF74B52-20AB-25D4-6BE5-9006AB0162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232" y="4784587"/>
            <a:ext cx="6661135" cy="1943324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EF178E24-9D70-FA25-9BE1-6B9C6D22590A}"/>
              </a:ext>
            </a:extLst>
          </p:cNvPr>
          <p:cNvSpPr txBox="1"/>
          <p:nvPr/>
        </p:nvSpPr>
        <p:spPr>
          <a:xfrm>
            <a:off x="369347" y="580071"/>
            <a:ext cx="7678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i="0" dirty="0">
                <a:effectLst/>
                <a:latin typeface="+mn-lt"/>
              </a:rPr>
              <a:t>科学问题</a:t>
            </a:r>
            <a:r>
              <a:rPr lang="zh-CN" altLang="zh-CN" sz="1800" b="0" i="0" dirty="0">
                <a:effectLst/>
                <a:latin typeface="+mn-lt"/>
              </a:rPr>
              <a:t>：FB</a:t>
            </a:r>
            <a:r>
              <a:rPr lang="en-US" altLang="zh-CN" sz="1800" b="0" i="0" dirty="0">
                <a:effectLst/>
                <a:latin typeface="+mn-lt"/>
              </a:rPr>
              <a:t>s</a:t>
            </a:r>
            <a:r>
              <a:rPr lang="zh-CN" altLang="zh-CN" sz="1800" b="0" i="0" dirty="0">
                <a:effectLst/>
                <a:latin typeface="+mn-lt"/>
              </a:rPr>
              <a:t> </a:t>
            </a:r>
            <a:r>
              <a:rPr lang="zh-CN" altLang="en-US" dirty="0"/>
              <a:t>到底通过什么结构影响细胞核的力学信号维持呢？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B8118C8-9B28-31EB-385F-BB9F2119C727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CAE557A4-D5EF-A057-981A-B70762FFBC66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12</a:t>
            </a:r>
            <a:endParaRPr lang="zh-CN" altLang="en-US" b="1" dirty="0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DC8E43A0-F6F9-B84E-53A0-80C464DE05C3}"/>
              </a:ext>
            </a:extLst>
          </p:cNvPr>
          <p:cNvSpPr/>
          <p:nvPr/>
        </p:nvSpPr>
        <p:spPr>
          <a:xfrm>
            <a:off x="310678" y="563639"/>
            <a:ext cx="11614622" cy="36822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2C9FE60-EB16-0D88-76AC-A6C5C5C3ECF5}"/>
              </a:ext>
            </a:extLst>
          </p:cNvPr>
          <p:cNvGrpSpPr/>
          <p:nvPr/>
        </p:nvGrpSpPr>
        <p:grpSpPr>
          <a:xfrm>
            <a:off x="-1" y="-21136"/>
            <a:ext cx="578336" cy="584775"/>
            <a:chOff x="-1" y="-21136"/>
            <a:chExt cx="578336" cy="584775"/>
          </a:xfrm>
        </p:grpSpPr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DF7FA494-9BE6-DB1A-C97B-A860CEEBFB63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7D7C613-4CCA-CE91-E56A-13B95E525E2A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34C8E67D-5F8F-791A-AA49-75A0920CC46E}"/>
              </a:ext>
            </a:extLst>
          </p:cNvPr>
          <p:cNvSpPr/>
          <p:nvPr/>
        </p:nvSpPr>
        <p:spPr>
          <a:xfrm>
            <a:off x="310678" y="1076402"/>
            <a:ext cx="4523126" cy="5404579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76D60770-F555-2BC9-36F4-4E93377C877B}"/>
              </a:ext>
            </a:extLst>
          </p:cNvPr>
          <p:cNvSpPr/>
          <p:nvPr/>
        </p:nvSpPr>
        <p:spPr>
          <a:xfrm>
            <a:off x="310679" y="1076402"/>
            <a:ext cx="1361368" cy="346240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tx1"/>
                </a:solidFill>
              </a:rPr>
              <a:t>判断逻辑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97DCF15A-B555-E899-54A6-12D4A44DC2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" t="6926" r="7360" b="65878"/>
          <a:stretch>
            <a:fillRect/>
          </a:stretch>
        </p:blipFill>
        <p:spPr>
          <a:xfrm>
            <a:off x="5432764" y="1368421"/>
            <a:ext cx="5907315" cy="842121"/>
          </a:xfrm>
          <a:prstGeom prst="rect">
            <a:avLst/>
          </a:prstGeom>
        </p:spPr>
      </p:pic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49179C47-4BFC-70F0-4063-FE5D4EBAB94D}"/>
              </a:ext>
            </a:extLst>
          </p:cNvPr>
          <p:cNvSpPr/>
          <p:nvPr/>
        </p:nvSpPr>
        <p:spPr>
          <a:xfrm>
            <a:off x="5432764" y="1066248"/>
            <a:ext cx="6296217" cy="284638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200" b="1" dirty="0">
                <a:solidFill>
                  <a:schemeClr val="tx1"/>
                </a:solidFill>
              </a:rPr>
              <a:t>Integrin-α5</a:t>
            </a:r>
            <a:r>
              <a:rPr lang="zh-CN" altLang="en-US" sz="1200" b="1" dirty="0">
                <a:solidFill>
                  <a:schemeClr val="tx1"/>
                </a:solidFill>
              </a:rPr>
              <a:t>阳性区域染色及定量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1BA737AB-294E-3CE9-9D03-12FC2DC34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6" t="35013" r="53644" b="3554"/>
          <a:stretch>
            <a:fillRect/>
          </a:stretch>
        </p:blipFill>
        <p:spPr>
          <a:xfrm>
            <a:off x="7451194" y="2538607"/>
            <a:ext cx="1027762" cy="190226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5E104E2F-3796-25B8-7B52-29B0AB65B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2" t="35012" b="4200"/>
          <a:stretch>
            <a:fillRect/>
          </a:stretch>
        </p:blipFill>
        <p:spPr>
          <a:xfrm>
            <a:off x="8669628" y="2557318"/>
            <a:ext cx="3293396" cy="1709279"/>
          </a:xfrm>
          <a:prstGeom prst="rect">
            <a:avLst/>
          </a:prstGeom>
        </p:spPr>
      </p:pic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8CDD76E6-09F4-5027-1299-66A83B96FF7B}"/>
              </a:ext>
            </a:extLst>
          </p:cNvPr>
          <p:cNvSpPr/>
          <p:nvPr/>
        </p:nvSpPr>
        <p:spPr>
          <a:xfrm>
            <a:off x="5423627" y="2202529"/>
            <a:ext cx="2974326" cy="284638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b="1" dirty="0">
                <a:solidFill>
                  <a:schemeClr val="tx1"/>
                </a:solidFill>
              </a:rPr>
              <a:t>Glutaraldehyde</a:t>
            </a:r>
            <a:r>
              <a:rPr lang="zh-CN" altLang="en-US" sz="1000" b="1" dirty="0">
                <a:solidFill>
                  <a:schemeClr val="tx1"/>
                </a:solidFill>
              </a:rPr>
              <a:t>增强</a:t>
            </a:r>
            <a:r>
              <a:rPr lang="en-US" altLang="zh-CN" sz="1000" b="1" dirty="0">
                <a:solidFill>
                  <a:schemeClr val="tx1"/>
                </a:solidFill>
              </a:rPr>
              <a:t>vimentin</a:t>
            </a:r>
            <a:r>
              <a:rPr lang="zh-CN" altLang="en-US" sz="1000" b="1" dirty="0">
                <a:solidFill>
                  <a:schemeClr val="tx1"/>
                </a:solidFill>
              </a:rPr>
              <a:t>信号</a:t>
            </a:r>
            <a:endParaRPr lang="en-US" altLang="zh-CN" sz="1000" b="1" dirty="0">
              <a:solidFill>
                <a:schemeClr val="tx1"/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132CA4AD-CE0F-9118-5803-884D4184D151}"/>
              </a:ext>
            </a:extLst>
          </p:cNvPr>
          <p:cNvSpPr/>
          <p:nvPr/>
        </p:nvSpPr>
        <p:spPr>
          <a:xfrm>
            <a:off x="8754655" y="2191871"/>
            <a:ext cx="2974326" cy="284638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较硬基底信号增强</a:t>
            </a:r>
            <a:r>
              <a:rPr lang="en-US" altLang="zh-CN" sz="1000" b="1" dirty="0">
                <a:solidFill>
                  <a:schemeClr val="tx1"/>
                </a:solidFill>
              </a:rPr>
              <a:t>vimentin</a:t>
            </a:r>
            <a:r>
              <a:rPr lang="zh-CN" altLang="en-US" sz="1000" b="1" dirty="0">
                <a:solidFill>
                  <a:schemeClr val="tx1"/>
                </a:solidFill>
              </a:rPr>
              <a:t>信号</a:t>
            </a:r>
            <a:endParaRPr lang="en-US" altLang="zh-CN" sz="1000" b="1" dirty="0">
              <a:solidFill>
                <a:schemeClr val="tx1"/>
              </a:solidFill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B7BE641C-0983-2D86-0109-EE923EC8F7F0}"/>
              </a:ext>
            </a:extLst>
          </p:cNvPr>
          <p:cNvSpPr/>
          <p:nvPr/>
        </p:nvSpPr>
        <p:spPr>
          <a:xfrm>
            <a:off x="4974494" y="1076402"/>
            <a:ext cx="6906827" cy="5698798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AB7FEF61-2C3A-0B37-11C0-E77B9EE04BB8}"/>
              </a:ext>
            </a:extLst>
          </p:cNvPr>
          <p:cNvSpPr/>
          <p:nvPr/>
        </p:nvSpPr>
        <p:spPr>
          <a:xfrm>
            <a:off x="5472623" y="4493078"/>
            <a:ext cx="2415854" cy="284638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b="1" dirty="0">
                <a:solidFill>
                  <a:schemeClr val="tx1"/>
                </a:solidFill>
              </a:rPr>
              <a:t>Vimentin</a:t>
            </a:r>
            <a:r>
              <a:rPr lang="zh-CN" altLang="en-US" sz="1000" b="1" dirty="0">
                <a:solidFill>
                  <a:schemeClr val="tx1"/>
                </a:solidFill>
              </a:rPr>
              <a:t>形态分布</a:t>
            </a:r>
            <a:endParaRPr lang="en-US" altLang="zh-CN" sz="1000" b="1" dirty="0">
              <a:solidFill>
                <a:schemeClr val="tx1"/>
              </a:solidFill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270C2BEB-4E35-5A7F-A672-7C3DE0B7E2DA}"/>
              </a:ext>
            </a:extLst>
          </p:cNvPr>
          <p:cNvSpPr/>
          <p:nvPr/>
        </p:nvSpPr>
        <p:spPr>
          <a:xfrm>
            <a:off x="8146000" y="4489291"/>
            <a:ext cx="3582981" cy="284638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b="1" dirty="0">
                <a:solidFill>
                  <a:schemeClr val="tx1"/>
                </a:solidFill>
              </a:rPr>
              <a:t>Vimentin</a:t>
            </a:r>
            <a:r>
              <a:rPr lang="zh-CN" altLang="en-US" sz="1000" b="1" dirty="0">
                <a:solidFill>
                  <a:schemeClr val="tx1"/>
                </a:solidFill>
              </a:rPr>
              <a:t>面积与</a:t>
            </a:r>
            <a:r>
              <a:rPr lang="en-US" altLang="zh-CN" sz="1000" b="1" dirty="0">
                <a:solidFill>
                  <a:schemeClr val="tx1"/>
                </a:solidFill>
              </a:rPr>
              <a:t>Integrin-</a:t>
            </a:r>
            <a:r>
              <a:rPr lang="el-GR" altLang="zh-CN" sz="1000" b="1" dirty="0">
                <a:solidFill>
                  <a:schemeClr val="tx1"/>
                </a:solidFill>
              </a:rPr>
              <a:t>α5</a:t>
            </a:r>
            <a:r>
              <a:rPr lang="zh-CN" altLang="en-US" sz="1000" b="1" dirty="0">
                <a:solidFill>
                  <a:schemeClr val="tx1"/>
                </a:solidFill>
              </a:rPr>
              <a:t>阳性面积正相关</a:t>
            </a:r>
            <a:endParaRPr lang="en-US" altLang="zh-CN" sz="1000" b="1" dirty="0">
              <a:solidFill>
                <a:schemeClr val="tx1"/>
              </a:solidFill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E6767125-EA47-FD9B-1E1F-5580D7BA13F9}"/>
              </a:ext>
            </a:extLst>
          </p:cNvPr>
          <p:cNvSpPr/>
          <p:nvPr/>
        </p:nvSpPr>
        <p:spPr>
          <a:xfrm rot="16200000">
            <a:off x="4244800" y="3316212"/>
            <a:ext cx="1837707" cy="36806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实验结果</a:t>
            </a:r>
          </a:p>
        </p:txBody>
      </p:sp>
    </p:spTree>
    <p:extLst>
      <p:ext uri="{BB962C8B-B14F-4D97-AF65-F5344CB8AC3E}">
        <p14:creationId xmlns:p14="http://schemas.microsoft.com/office/powerpoint/2010/main" val="2269191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A022C-8C82-7C64-F6AA-0C9A9F8D3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3EBD7608-5F7A-19CF-124D-D28EC59091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85" t="4785" r="3032" b="56516"/>
          <a:stretch>
            <a:fillRect/>
          </a:stretch>
        </p:blipFill>
        <p:spPr>
          <a:xfrm>
            <a:off x="3494167" y="1656822"/>
            <a:ext cx="4114799" cy="1807046"/>
          </a:xfrm>
          <a:prstGeom prst="rect">
            <a:avLst/>
          </a:prstGeom>
        </p:spPr>
      </p:pic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0BC6F89B-E3BB-3084-515E-11D9A5A671A0}"/>
              </a:ext>
            </a:extLst>
          </p:cNvPr>
          <p:cNvSpPr/>
          <p:nvPr/>
        </p:nvSpPr>
        <p:spPr>
          <a:xfrm>
            <a:off x="2978488" y="1294942"/>
            <a:ext cx="5331510" cy="2250043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2A992D1-7F17-80DF-28A8-CB6A5DB694D6}"/>
              </a:ext>
            </a:extLst>
          </p:cNvPr>
          <p:cNvSpPr txBox="1"/>
          <p:nvPr/>
        </p:nvSpPr>
        <p:spPr>
          <a:xfrm>
            <a:off x="731838" y="21536"/>
            <a:ext cx="1487946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500" b="1" dirty="0"/>
              <a:t>Figure3 </a:t>
            </a:r>
            <a:r>
              <a:rPr lang="zh-CN" altLang="en-US" sz="2500" b="1" dirty="0"/>
              <a:t>Vimentin–plectin–FB anchoring sustains nuclear mechanotransduction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BF83908-0C94-946F-4161-8CEEE0C99F2E}"/>
              </a:ext>
            </a:extLst>
          </p:cNvPr>
          <p:cNvSpPr txBox="1"/>
          <p:nvPr/>
        </p:nvSpPr>
        <p:spPr>
          <a:xfrm>
            <a:off x="493059" y="549465"/>
            <a:ext cx="7678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i="0" dirty="0">
                <a:effectLst/>
                <a:latin typeface="+mn-lt"/>
              </a:rPr>
              <a:t>机制解析</a:t>
            </a:r>
            <a:r>
              <a:rPr lang="zh-CN" altLang="zh-CN" sz="1800" b="0" i="0" dirty="0">
                <a:effectLst/>
                <a:latin typeface="+mn-lt"/>
              </a:rPr>
              <a:t>：</a:t>
            </a:r>
            <a:r>
              <a:rPr lang="zh-CN" altLang="zh-CN" dirty="0"/>
              <a:t>FB–plectin 1f–vimentin 锚定轴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87EB8B2-6D13-A7C4-6C54-40A1C36DE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" t="2480" r="64786" b="55581"/>
          <a:stretch>
            <a:fillRect/>
          </a:stretch>
        </p:blipFill>
        <p:spPr>
          <a:xfrm>
            <a:off x="660789" y="1724994"/>
            <a:ext cx="2055117" cy="17842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270393D6-6D6B-2FC1-193C-2CBB9F6AC68A}"/>
              </a:ext>
            </a:extLst>
          </p:cNvPr>
          <p:cNvSpPr txBox="1"/>
          <p:nvPr/>
        </p:nvSpPr>
        <p:spPr>
          <a:xfrm>
            <a:off x="8865169" y="2262741"/>
            <a:ext cx="2847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湿实验：</a:t>
            </a:r>
            <a:r>
              <a:rPr lang="en-US" altLang="zh-CN" dirty="0"/>
              <a:t>Plectin 1f</a:t>
            </a:r>
            <a:r>
              <a:rPr lang="zh-CN" altLang="en-US" dirty="0"/>
              <a:t>截短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472E992-B372-F046-AAD9-A85C59C733C0}"/>
              </a:ext>
            </a:extLst>
          </p:cNvPr>
          <p:cNvSpPr txBox="1"/>
          <p:nvPr/>
        </p:nvSpPr>
        <p:spPr>
          <a:xfrm>
            <a:off x="8865169" y="4772953"/>
            <a:ext cx="2390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干实验：</a:t>
            </a:r>
            <a:r>
              <a:rPr lang="en-US" altLang="zh-CN" dirty="0" err="1"/>
              <a:t>Comsol</a:t>
            </a:r>
            <a:r>
              <a:rPr lang="en-US" altLang="zh-CN" dirty="0"/>
              <a:t> </a:t>
            </a:r>
            <a:r>
              <a:rPr lang="zh-CN" altLang="en-US" dirty="0"/>
              <a:t>模拟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6BF3670-1EED-6EA7-7564-5977857F593C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7B12F2AF-F440-E4EC-E02B-27E41EED99F4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13</a:t>
            </a:r>
            <a:endParaRPr lang="zh-CN" altLang="en-US" b="1" dirty="0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716B1F7-E988-CDD4-6842-BFA73E7ED748}"/>
              </a:ext>
            </a:extLst>
          </p:cNvPr>
          <p:cNvSpPr/>
          <p:nvPr/>
        </p:nvSpPr>
        <p:spPr>
          <a:xfrm>
            <a:off x="310678" y="563639"/>
            <a:ext cx="11614622" cy="36822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0CA8120-EC00-4317-FCEF-4C9434C2D7DF}"/>
              </a:ext>
            </a:extLst>
          </p:cNvPr>
          <p:cNvGrpSpPr/>
          <p:nvPr/>
        </p:nvGrpSpPr>
        <p:grpSpPr>
          <a:xfrm>
            <a:off x="-1" y="-21136"/>
            <a:ext cx="578336" cy="584775"/>
            <a:chOff x="-1" y="-21136"/>
            <a:chExt cx="578336" cy="584775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9D08240E-E214-71AB-E306-42745F9B0B90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808A76F-1F3F-46F1-546B-73FD96D832AF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9E6ECF69-9466-EED6-E121-B583853FD7BD}"/>
              </a:ext>
            </a:extLst>
          </p:cNvPr>
          <p:cNvSpPr/>
          <p:nvPr/>
        </p:nvSpPr>
        <p:spPr>
          <a:xfrm>
            <a:off x="592524" y="1294943"/>
            <a:ext cx="2249438" cy="2250043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AC6ED9AA-C6F2-7ABA-6A5E-08D066029772}"/>
              </a:ext>
            </a:extLst>
          </p:cNvPr>
          <p:cNvSpPr/>
          <p:nvPr/>
        </p:nvSpPr>
        <p:spPr>
          <a:xfrm>
            <a:off x="660789" y="1294941"/>
            <a:ext cx="2055117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b="1" dirty="0">
                <a:solidFill>
                  <a:schemeClr val="tx1"/>
                </a:solidFill>
              </a:rPr>
              <a:t>FB</a:t>
            </a:r>
            <a:r>
              <a:rPr lang="zh-CN" altLang="en-US" sz="1050" b="1" dirty="0">
                <a:solidFill>
                  <a:schemeClr val="tx1"/>
                </a:solidFill>
              </a:rPr>
              <a:t>阻断后</a:t>
            </a:r>
            <a:r>
              <a:rPr lang="en-US" altLang="zh-CN" sz="1050" b="1" dirty="0">
                <a:solidFill>
                  <a:schemeClr val="tx1"/>
                </a:solidFill>
              </a:rPr>
              <a:t>Vimentin</a:t>
            </a:r>
            <a:r>
              <a:rPr lang="zh-CN" altLang="en-US" sz="1050" b="1" dirty="0">
                <a:solidFill>
                  <a:schemeClr val="tx1"/>
                </a:solidFill>
              </a:rPr>
              <a:t>染色及定量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AD91006E-A71C-1622-8AAD-2CBC20D0D751}"/>
              </a:ext>
            </a:extLst>
          </p:cNvPr>
          <p:cNvSpPr/>
          <p:nvPr/>
        </p:nvSpPr>
        <p:spPr>
          <a:xfrm>
            <a:off x="3897087" y="1304184"/>
            <a:ext cx="3058885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b="1" dirty="0">
                <a:solidFill>
                  <a:schemeClr val="tx1"/>
                </a:solidFill>
              </a:rPr>
              <a:t>Plectin 1f-8</a:t>
            </a:r>
            <a:r>
              <a:rPr lang="zh-CN" altLang="en-US" sz="1000" b="1" dirty="0">
                <a:solidFill>
                  <a:schemeClr val="tx1"/>
                </a:solidFill>
              </a:rPr>
              <a:t>阻断后</a:t>
            </a:r>
            <a:r>
              <a:rPr lang="en-US" altLang="zh-CN" sz="1000" b="1" dirty="0">
                <a:solidFill>
                  <a:schemeClr val="tx1"/>
                </a:solidFill>
              </a:rPr>
              <a:t>Vimentin</a:t>
            </a:r>
            <a:r>
              <a:rPr lang="zh-CN" altLang="en-US" sz="1000" b="1" dirty="0">
                <a:solidFill>
                  <a:schemeClr val="tx1"/>
                </a:solidFill>
              </a:rPr>
              <a:t>染色及定量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B1B1315D-EDE3-6ED3-0B71-C191B99986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" t="54998" r="70968"/>
          <a:stretch>
            <a:fillRect/>
          </a:stretch>
        </p:blipFill>
        <p:spPr>
          <a:xfrm>
            <a:off x="767464" y="4047345"/>
            <a:ext cx="1899558" cy="2189881"/>
          </a:xfrm>
          <a:prstGeom prst="rect">
            <a:avLst/>
          </a:prstGeom>
        </p:spPr>
      </p:pic>
      <p:sp>
        <p:nvSpPr>
          <p:cNvPr id="28" name="矩形: 圆角 27">
            <a:extLst>
              <a:ext uri="{FF2B5EF4-FFF2-40B4-BE49-F238E27FC236}">
                <a16:creationId xmlns:a16="http://schemas.microsoft.com/office/drawing/2014/main" id="{25D5927E-F6BD-130B-9B90-6200281DF811}"/>
              </a:ext>
            </a:extLst>
          </p:cNvPr>
          <p:cNvSpPr/>
          <p:nvPr/>
        </p:nvSpPr>
        <p:spPr>
          <a:xfrm>
            <a:off x="592524" y="3667815"/>
            <a:ext cx="2269670" cy="2677422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CE162E02-2D52-93CF-B26A-AEE0CD0B0D77}"/>
              </a:ext>
            </a:extLst>
          </p:cNvPr>
          <p:cNvSpPr/>
          <p:nvPr/>
        </p:nvSpPr>
        <p:spPr>
          <a:xfrm>
            <a:off x="660789" y="3667813"/>
            <a:ext cx="2055117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b="1" dirty="0">
                <a:solidFill>
                  <a:schemeClr val="tx1"/>
                </a:solidFill>
              </a:rPr>
              <a:t>Plectin 1f-8</a:t>
            </a:r>
            <a:r>
              <a:rPr lang="zh-CN" altLang="en-US" sz="1050" b="1" dirty="0">
                <a:solidFill>
                  <a:schemeClr val="tx1"/>
                </a:solidFill>
              </a:rPr>
              <a:t>阻断后</a:t>
            </a:r>
            <a:r>
              <a:rPr lang="en-US" altLang="zh-CN" sz="1050" b="1" dirty="0">
                <a:solidFill>
                  <a:schemeClr val="tx1"/>
                </a:solidFill>
              </a:rPr>
              <a:t>YAP</a:t>
            </a:r>
            <a:r>
              <a:rPr lang="zh-CN" altLang="en-US" sz="1050" b="1" dirty="0">
                <a:solidFill>
                  <a:schemeClr val="tx1"/>
                </a:solidFill>
              </a:rPr>
              <a:t>核定位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401654F6-A15B-6050-9197-AB782547E9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1" t="48049" r="44659" b="-68"/>
          <a:stretch>
            <a:fillRect/>
          </a:stretch>
        </p:blipFill>
        <p:spPr>
          <a:xfrm>
            <a:off x="3413831" y="4058967"/>
            <a:ext cx="1553493" cy="2286270"/>
          </a:xfrm>
          <a:prstGeom prst="rect">
            <a:avLst/>
          </a:prstGeom>
        </p:spPr>
      </p:pic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BB5AD314-D1C7-D944-3E9A-338A96D21AE6}"/>
              </a:ext>
            </a:extLst>
          </p:cNvPr>
          <p:cNvSpPr/>
          <p:nvPr/>
        </p:nvSpPr>
        <p:spPr>
          <a:xfrm>
            <a:off x="2978488" y="3700590"/>
            <a:ext cx="2269670" cy="2677422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F52B5A35-4A47-99FF-F240-B09D6AC03F1B}"/>
              </a:ext>
            </a:extLst>
          </p:cNvPr>
          <p:cNvSpPr/>
          <p:nvPr/>
        </p:nvSpPr>
        <p:spPr>
          <a:xfrm>
            <a:off x="3061107" y="3700590"/>
            <a:ext cx="2055117" cy="27152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b="1" dirty="0">
                <a:solidFill>
                  <a:schemeClr val="tx1"/>
                </a:solidFill>
              </a:rPr>
              <a:t>Plectin 1f-8</a:t>
            </a:r>
            <a:r>
              <a:rPr lang="zh-CN" altLang="en-US" sz="1050" b="1" dirty="0">
                <a:solidFill>
                  <a:schemeClr val="tx1"/>
                </a:solidFill>
              </a:rPr>
              <a:t>阻断后核形态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9104D921-CA21-DA06-B4F9-C32213396C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42" t="46209" r="1542"/>
          <a:stretch>
            <a:fillRect/>
          </a:stretch>
        </p:blipFill>
        <p:spPr>
          <a:xfrm>
            <a:off x="5551567" y="3939335"/>
            <a:ext cx="2653936" cy="2250043"/>
          </a:xfrm>
          <a:prstGeom prst="rect">
            <a:avLst/>
          </a:prstGeom>
        </p:spPr>
      </p:pic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53D22ED0-98A7-4A15-C58A-C86C32BFA88A}"/>
              </a:ext>
            </a:extLst>
          </p:cNvPr>
          <p:cNvSpPr/>
          <p:nvPr/>
        </p:nvSpPr>
        <p:spPr>
          <a:xfrm>
            <a:off x="5364451" y="3700592"/>
            <a:ext cx="2945547" cy="2677422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F3C27DDA-CA64-3E3F-BCEA-8A1EFC2DDA3B}"/>
              </a:ext>
            </a:extLst>
          </p:cNvPr>
          <p:cNvSpPr/>
          <p:nvPr/>
        </p:nvSpPr>
        <p:spPr>
          <a:xfrm>
            <a:off x="5744028" y="3700593"/>
            <a:ext cx="2032001" cy="238742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b="1" dirty="0" err="1">
                <a:solidFill>
                  <a:schemeClr val="tx1"/>
                </a:solidFill>
              </a:rPr>
              <a:t>Comsol</a:t>
            </a:r>
            <a:r>
              <a:rPr lang="zh-CN" altLang="en-US" sz="1050" b="1" dirty="0">
                <a:solidFill>
                  <a:schemeClr val="tx1"/>
                </a:solidFill>
              </a:rPr>
              <a:t>仿真</a:t>
            </a: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56D284A4-F217-DF3F-6255-1F7B7BAA7796}"/>
              </a:ext>
            </a:extLst>
          </p:cNvPr>
          <p:cNvCxnSpPr>
            <a:cxnSpLocks/>
          </p:cNvCxnSpPr>
          <p:nvPr/>
        </p:nvCxnSpPr>
        <p:spPr>
          <a:xfrm>
            <a:off x="8746672" y="1294941"/>
            <a:ext cx="0" cy="2195156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ABEA2A36-803D-A7B3-B668-3BF8931EEE3B}"/>
              </a:ext>
            </a:extLst>
          </p:cNvPr>
          <p:cNvCxnSpPr>
            <a:cxnSpLocks/>
          </p:cNvCxnSpPr>
          <p:nvPr/>
        </p:nvCxnSpPr>
        <p:spPr>
          <a:xfrm>
            <a:off x="8757557" y="3819964"/>
            <a:ext cx="0" cy="2195156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110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EF775-F670-B9B9-AE24-46CE17013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:a16="http://schemas.microsoft.com/office/drawing/2014/main" id="{C22EE2A8-8B33-7D76-DE95-325BD8A82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0" t="46390" r="35740" b="2350"/>
          <a:stretch>
            <a:fillRect/>
          </a:stretch>
        </p:blipFill>
        <p:spPr>
          <a:xfrm>
            <a:off x="690297" y="4375438"/>
            <a:ext cx="2389280" cy="2085233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35E3F2FC-3FD5-A4E9-04E4-6B968249E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39" t="46390" r="2645" b="2350"/>
          <a:stretch>
            <a:fillRect/>
          </a:stretch>
        </p:blipFill>
        <p:spPr>
          <a:xfrm>
            <a:off x="3657668" y="4395328"/>
            <a:ext cx="2438332" cy="212032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23E986C-9A8A-2B28-A0CF-44B442510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07" b="52127"/>
          <a:stretch>
            <a:fillRect/>
          </a:stretch>
        </p:blipFill>
        <p:spPr>
          <a:xfrm>
            <a:off x="3555157" y="1694511"/>
            <a:ext cx="2486253" cy="200163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070506D-FBFB-1831-0C2E-8C32EF6295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/>
          <a:stretch>
            <a:fillRect/>
          </a:stretch>
        </p:blipFill>
        <p:spPr>
          <a:xfrm>
            <a:off x="734112" y="2030186"/>
            <a:ext cx="2923556" cy="1705744"/>
          </a:xfrm>
          <a:prstGeom prst="rect">
            <a:avLst/>
          </a:prstGeom>
        </p:spPr>
      </p:pic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348B09C5-8523-F909-5E40-52FBC06B1B77}"/>
              </a:ext>
            </a:extLst>
          </p:cNvPr>
          <p:cNvSpPr/>
          <p:nvPr/>
        </p:nvSpPr>
        <p:spPr>
          <a:xfrm>
            <a:off x="449462" y="1258583"/>
            <a:ext cx="5842481" cy="2576285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469A8C-A297-ED8D-C716-154FA78D8895}"/>
              </a:ext>
            </a:extLst>
          </p:cNvPr>
          <p:cNvSpPr txBox="1"/>
          <p:nvPr/>
        </p:nvSpPr>
        <p:spPr>
          <a:xfrm>
            <a:off x="690297" y="0"/>
            <a:ext cx="125144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Figure4 </a:t>
            </a:r>
            <a:r>
              <a:rPr lang="zh-CN" altLang="en-US" sz="2800" b="1" dirty="0"/>
              <a:t>ECM–vimentin coupling tunes mechano-adaptation timescales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C930669-8A86-93AB-75AF-22C5414A56FA}"/>
              </a:ext>
            </a:extLst>
          </p:cNvPr>
          <p:cNvSpPr txBox="1"/>
          <p:nvPr/>
        </p:nvSpPr>
        <p:spPr>
          <a:xfrm>
            <a:off x="420188" y="553576"/>
            <a:ext cx="102431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b="1" dirty="0"/>
              <a:t>科学假设</a:t>
            </a:r>
            <a:r>
              <a:rPr lang="zh-CN" altLang="zh-CN" dirty="0"/>
              <a:t>：若 FB 锚定维持核机械状态，则适应时间尺度应与 FB</a:t>
            </a:r>
            <a:r>
              <a:rPr lang="en-US" altLang="zh-CN" dirty="0"/>
              <a:t>s</a:t>
            </a:r>
            <a:r>
              <a:rPr lang="zh-CN" altLang="zh-CN" dirty="0"/>
              <a:t>的解体时间一致。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3CDDD395-BD19-83B5-E7E0-EA9ECB9208A1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80C1FFA4-1578-98FE-4F39-832B614634D1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14</a:t>
            </a:r>
            <a:endParaRPr lang="zh-CN" altLang="en-US" b="1" dirty="0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61F013DA-89A3-AAFF-8585-DA6BB67F3911}"/>
              </a:ext>
            </a:extLst>
          </p:cNvPr>
          <p:cNvSpPr/>
          <p:nvPr/>
        </p:nvSpPr>
        <p:spPr>
          <a:xfrm>
            <a:off x="310678" y="563639"/>
            <a:ext cx="11614622" cy="36822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FEE5F2D-9C05-6328-29FB-28B4C71B5705}"/>
              </a:ext>
            </a:extLst>
          </p:cNvPr>
          <p:cNvGrpSpPr/>
          <p:nvPr/>
        </p:nvGrpSpPr>
        <p:grpSpPr>
          <a:xfrm>
            <a:off x="-1" y="-21136"/>
            <a:ext cx="578336" cy="584775"/>
            <a:chOff x="-1" y="-21136"/>
            <a:chExt cx="578336" cy="584775"/>
          </a:xfrm>
        </p:grpSpPr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2FECD87D-2AA4-243F-C083-37DB45173A91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AB0117E-CB38-FA11-A16C-94A602E4ABD0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21A055BD-2863-5D04-C67A-230E780943F6}"/>
              </a:ext>
            </a:extLst>
          </p:cNvPr>
          <p:cNvSpPr/>
          <p:nvPr/>
        </p:nvSpPr>
        <p:spPr>
          <a:xfrm>
            <a:off x="2186216" y="1272749"/>
            <a:ext cx="2806536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模型可靠性验证（光降解水凝胶）</a:t>
            </a: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10DCE44D-87DA-0475-F794-E28BB1CFDE54}"/>
              </a:ext>
            </a:extLst>
          </p:cNvPr>
          <p:cNvSpPr/>
          <p:nvPr/>
        </p:nvSpPr>
        <p:spPr>
          <a:xfrm>
            <a:off x="420189" y="4033268"/>
            <a:ext cx="2883625" cy="2576285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9E139962-0888-395F-1587-73760CFB9FFA}"/>
              </a:ext>
            </a:extLst>
          </p:cNvPr>
          <p:cNvSpPr/>
          <p:nvPr/>
        </p:nvSpPr>
        <p:spPr>
          <a:xfrm>
            <a:off x="420188" y="4036389"/>
            <a:ext cx="2883626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b="1" dirty="0">
                <a:solidFill>
                  <a:schemeClr val="tx1"/>
                </a:solidFill>
              </a:rPr>
              <a:t>baseline</a:t>
            </a:r>
          </a:p>
        </p:txBody>
      </p:sp>
      <p:sp>
        <p:nvSpPr>
          <p:cNvPr id="37" name="矩形: 圆角 36">
            <a:extLst>
              <a:ext uri="{FF2B5EF4-FFF2-40B4-BE49-F238E27FC236}">
                <a16:creationId xmlns:a16="http://schemas.microsoft.com/office/drawing/2014/main" id="{4032A636-641C-E498-120F-8E3AE0775B6F}"/>
              </a:ext>
            </a:extLst>
          </p:cNvPr>
          <p:cNvSpPr/>
          <p:nvPr/>
        </p:nvSpPr>
        <p:spPr>
          <a:xfrm>
            <a:off x="3555157" y="4031586"/>
            <a:ext cx="2736786" cy="2576285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DCC6967D-04F2-16FC-5243-22E15EDFAAD9}"/>
              </a:ext>
            </a:extLst>
          </p:cNvPr>
          <p:cNvSpPr/>
          <p:nvPr/>
        </p:nvSpPr>
        <p:spPr>
          <a:xfrm>
            <a:off x="3555157" y="4031586"/>
            <a:ext cx="2736786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软化</a:t>
            </a:r>
            <a:r>
              <a:rPr lang="en-US" altLang="zh-CN" sz="1000" b="1" dirty="0">
                <a:solidFill>
                  <a:schemeClr val="tx1"/>
                </a:solidFill>
              </a:rPr>
              <a:t>1h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0B88F0B2-9BCA-89A5-6347-6E6CF9A13C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" t="1774" r="29276" b="67436"/>
          <a:stretch>
            <a:fillRect/>
          </a:stretch>
        </p:blipFill>
        <p:spPr>
          <a:xfrm>
            <a:off x="7170740" y="1621305"/>
            <a:ext cx="4571799" cy="1924327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63751BDE-3781-03C1-85C6-C965F50790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16" r="5911"/>
          <a:stretch>
            <a:fillRect/>
          </a:stretch>
        </p:blipFill>
        <p:spPr>
          <a:xfrm>
            <a:off x="6569523" y="4406214"/>
            <a:ext cx="5391900" cy="1899033"/>
          </a:xfrm>
          <a:prstGeom prst="rect">
            <a:avLst/>
          </a:prstGeom>
        </p:spPr>
      </p:pic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6D72ECF0-F815-E685-3D82-A48574B07D8A}"/>
              </a:ext>
            </a:extLst>
          </p:cNvPr>
          <p:cNvSpPr/>
          <p:nvPr/>
        </p:nvSpPr>
        <p:spPr>
          <a:xfrm>
            <a:off x="6543286" y="1258583"/>
            <a:ext cx="5512642" cy="2576285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A83AD883-3317-E40D-60C1-F5579526FEA0}"/>
              </a:ext>
            </a:extLst>
          </p:cNvPr>
          <p:cNvSpPr/>
          <p:nvPr/>
        </p:nvSpPr>
        <p:spPr>
          <a:xfrm>
            <a:off x="8201987" y="1272748"/>
            <a:ext cx="2683768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模型可靠性验证（</a:t>
            </a:r>
            <a:r>
              <a:rPr lang="en-US" altLang="zh-CN" sz="1000" b="1" dirty="0">
                <a:solidFill>
                  <a:schemeClr val="tx1"/>
                </a:solidFill>
              </a:rPr>
              <a:t>Mn</a:t>
            </a:r>
            <a:r>
              <a:rPr lang="en-US" altLang="zh-CN" sz="1000" b="1" baseline="30000" dirty="0">
                <a:solidFill>
                  <a:schemeClr val="tx1"/>
                </a:solidFill>
              </a:rPr>
              <a:t>2+</a:t>
            </a:r>
            <a:r>
              <a:rPr lang="zh-CN" altLang="en-US" sz="1000" b="1" dirty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4E8A7825-7DB9-0BD4-AADB-DA1C39AF93F6}"/>
              </a:ext>
            </a:extLst>
          </p:cNvPr>
          <p:cNvSpPr/>
          <p:nvPr/>
        </p:nvSpPr>
        <p:spPr>
          <a:xfrm>
            <a:off x="6532399" y="4006813"/>
            <a:ext cx="5512643" cy="2576285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EB92A8A0-99D4-EDCA-7F6F-8E8167A1F65D}"/>
              </a:ext>
            </a:extLst>
          </p:cNvPr>
          <p:cNvSpPr/>
          <p:nvPr/>
        </p:nvSpPr>
        <p:spPr>
          <a:xfrm>
            <a:off x="6532399" y="4006813"/>
            <a:ext cx="5512643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153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3F58D-401B-1C2C-5855-C70883F99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9F74AD26-7707-32E3-98DD-9851FE285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2" t="6826" r="1855" b="58353"/>
          <a:stretch>
            <a:fillRect/>
          </a:stretch>
        </p:blipFill>
        <p:spPr>
          <a:xfrm>
            <a:off x="7079705" y="1959430"/>
            <a:ext cx="4575056" cy="325683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B815CC2-5B07-FA58-D684-AEE6009D305C}"/>
              </a:ext>
            </a:extLst>
          </p:cNvPr>
          <p:cNvSpPr txBox="1"/>
          <p:nvPr/>
        </p:nvSpPr>
        <p:spPr>
          <a:xfrm>
            <a:off x="731838" y="-13774"/>
            <a:ext cx="15203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Figure4 </a:t>
            </a:r>
            <a:r>
              <a:rPr lang="zh-CN" altLang="en-US" sz="2800" b="1" dirty="0"/>
              <a:t>ECM–vimentin coupling tunes mechano-adaptation timescales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694CD2-A4A6-7B97-E469-2D97A62F7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171" b="54074"/>
          <a:stretch>
            <a:fillRect/>
          </a:stretch>
        </p:blipFill>
        <p:spPr>
          <a:xfrm>
            <a:off x="479268" y="1646179"/>
            <a:ext cx="2714870" cy="412831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10FFF2F-5C67-BC39-4CF3-988F77E44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8" t="6826" r="42242" b="54074"/>
          <a:stretch>
            <a:fillRect/>
          </a:stretch>
        </p:blipFill>
        <p:spPr>
          <a:xfrm>
            <a:off x="3355756" y="2162060"/>
            <a:ext cx="3562331" cy="351477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041E7661-7BC1-8A2C-956A-ABD2D9681088}"/>
              </a:ext>
            </a:extLst>
          </p:cNvPr>
          <p:cNvSpPr txBox="1"/>
          <p:nvPr/>
        </p:nvSpPr>
        <p:spPr>
          <a:xfrm>
            <a:off x="310678" y="595975"/>
            <a:ext cx="7277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b="1" dirty="0"/>
              <a:t>科学</a:t>
            </a:r>
            <a:r>
              <a:rPr lang="zh-CN" altLang="en-US" b="1" dirty="0"/>
              <a:t>问题</a:t>
            </a:r>
            <a:r>
              <a:rPr lang="zh-CN" altLang="zh-CN" dirty="0"/>
              <a:t>：FB 是否延缓</a:t>
            </a:r>
            <a:r>
              <a:rPr lang="zh-CN" altLang="en-US" dirty="0"/>
              <a:t>从</a:t>
            </a:r>
            <a:r>
              <a:rPr lang="en-US" altLang="zh-CN" dirty="0"/>
              <a:t>stiff</a:t>
            </a:r>
            <a:r>
              <a:rPr lang="zh-CN" altLang="en-US" dirty="0"/>
              <a:t>到</a:t>
            </a:r>
            <a:r>
              <a:rPr lang="en-US" altLang="zh-CN" dirty="0"/>
              <a:t>soft</a:t>
            </a:r>
            <a:r>
              <a:rPr lang="zh-CN" altLang="en-US" dirty="0"/>
              <a:t>环境的适应？</a:t>
            </a:r>
            <a:endParaRPr lang="zh-CN" altLang="zh-CN" dirty="0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1BE4D1DD-0405-ECE4-D388-DDA92A0010AC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A7C5F16-0865-74A2-04FD-20B1E02B2F31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15</a:t>
            </a:r>
            <a:endParaRPr lang="zh-CN" altLang="en-US" b="1" dirty="0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E6C166AF-9AC6-A31A-F2FF-FEF7D2C5F82B}"/>
              </a:ext>
            </a:extLst>
          </p:cNvPr>
          <p:cNvSpPr/>
          <p:nvPr/>
        </p:nvSpPr>
        <p:spPr>
          <a:xfrm>
            <a:off x="310678" y="563639"/>
            <a:ext cx="11614622" cy="36822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E71E614-D748-8BF8-F741-732A4D607305}"/>
              </a:ext>
            </a:extLst>
          </p:cNvPr>
          <p:cNvGrpSpPr/>
          <p:nvPr/>
        </p:nvGrpSpPr>
        <p:grpSpPr>
          <a:xfrm>
            <a:off x="-1" y="-21136"/>
            <a:ext cx="578336" cy="584775"/>
            <a:chOff x="-1" y="-21136"/>
            <a:chExt cx="578336" cy="584775"/>
          </a:xfrm>
        </p:grpSpPr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B3717584-DED5-F608-DD3A-E48A234CE26F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C999FFF-C540-223C-F91B-E06519A63CE9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2DE76FB7-8BF2-F5F7-4B8B-A742AACBD4C7}"/>
              </a:ext>
            </a:extLst>
          </p:cNvPr>
          <p:cNvSpPr/>
          <p:nvPr/>
        </p:nvSpPr>
        <p:spPr>
          <a:xfrm>
            <a:off x="351608" y="1295105"/>
            <a:ext cx="11361124" cy="4567058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FE803425-FB68-A015-7C87-7AE86C41692D}"/>
              </a:ext>
            </a:extLst>
          </p:cNvPr>
          <p:cNvSpPr/>
          <p:nvPr/>
        </p:nvSpPr>
        <p:spPr>
          <a:xfrm>
            <a:off x="2186215" y="1288379"/>
            <a:ext cx="7434523" cy="36822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抑制</a:t>
            </a:r>
            <a:r>
              <a:rPr lang="en-US" altLang="zh-CN" sz="1000" b="1" dirty="0">
                <a:solidFill>
                  <a:schemeClr val="tx1"/>
                </a:solidFill>
              </a:rPr>
              <a:t>FBs</a:t>
            </a:r>
            <a:r>
              <a:rPr lang="zh-CN" altLang="en-US" sz="1000" b="1" dirty="0">
                <a:solidFill>
                  <a:schemeClr val="tx1"/>
                </a:solidFill>
              </a:rPr>
              <a:t>后加快了细胞的力学适应过程</a:t>
            </a:r>
          </a:p>
        </p:txBody>
      </p:sp>
    </p:spTree>
    <p:extLst>
      <p:ext uri="{BB962C8B-B14F-4D97-AF65-F5344CB8AC3E}">
        <p14:creationId xmlns:p14="http://schemas.microsoft.com/office/powerpoint/2010/main" val="2592689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3E5E5-DF19-F4DB-3BE0-F45FD9D16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id="{7A805964-089B-97BD-0D2F-E1665E065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56" t="2810" b="2810"/>
          <a:stretch>
            <a:fillRect/>
          </a:stretch>
        </p:blipFill>
        <p:spPr>
          <a:xfrm>
            <a:off x="4642255" y="1687335"/>
            <a:ext cx="1855274" cy="281897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DEB875F-0619-79E7-77E1-761D75A41816}"/>
              </a:ext>
            </a:extLst>
          </p:cNvPr>
          <p:cNvSpPr txBox="1"/>
          <p:nvPr/>
        </p:nvSpPr>
        <p:spPr>
          <a:xfrm>
            <a:off x="731838" y="-5254"/>
            <a:ext cx="118702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Figure4 </a:t>
            </a:r>
            <a:r>
              <a:rPr lang="zh-CN" altLang="en-US" sz="2800" b="1" dirty="0"/>
              <a:t>ECM–vimentin coupling tunes mechano-adaptation timescales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6D6E7B0-E06D-1D96-9772-6CE0CED2DAD8}"/>
              </a:ext>
            </a:extLst>
          </p:cNvPr>
          <p:cNvSpPr txBox="1"/>
          <p:nvPr/>
        </p:nvSpPr>
        <p:spPr>
          <a:xfrm>
            <a:off x="310678" y="562537"/>
            <a:ext cx="7277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b="1" dirty="0"/>
              <a:t>科学</a:t>
            </a:r>
            <a:r>
              <a:rPr lang="zh-CN" altLang="en-US" b="1" dirty="0"/>
              <a:t>问题</a:t>
            </a:r>
            <a:r>
              <a:rPr lang="zh-CN" altLang="zh-CN" dirty="0"/>
              <a:t>：时间尺度从哪里来？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68CF173-D36C-35C9-6E1C-90C576CE8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0" r="64239" b="2810"/>
          <a:stretch>
            <a:fillRect/>
          </a:stretch>
        </p:blipFill>
        <p:spPr>
          <a:xfrm>
            <a:off x="426009" y="1629833"/>
            <a:ext cx="3467237" cy="212776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7E55F68-25F5-CD8B-24F0-4F94A20B8039}"/>
              </a:ext>
            </a:extLst>
          </p:cNvPr>
          <p:cNvSpPr txBox="1"/>
          <p:nvPr/>
        </p:nvSpPr>
        <p:spPr>
          <a:xfrm>
            <a:off x="426009" y="6352489"/>
            <a:ext cx="2980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FAs</a:t>
            </a:r>
            <a:r>
              <a:rPr lang="zh-CN" altLang="en-US" dirty="0"/>
              <a:t>解体只要</a:t>
            </a:r>
            <a:r>
              <a:rPr lang="en-US" altLang="zh-CN" dirty="0"/>
              <a:t>17 min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81C6153-7783-C008-ACCC-E886737071E9}"/>
              </a:ext>
            </a:extLst>
          </p:cNvPr>
          <p:cNvSpPr txBox="1"/>
          <p:nvPr/>
        </p:nvSpPr>
        <p:spPr>
          <a:xfrm>
            <a:off x="2839430" y="6352489"/>
            <a:ext cx="4016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FBs</a:t>
            </a:r>
            <a:r>
              <a:rPr lang="zh-CN" altLang="en-US" dirty="0"/>
              <a:t>解体需要</a:t>
            </a:r>
            <a:r>
              <a:rPr lang="en-US" altLang="zh-CN" dirty="0"/>
              <a:t>75 min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18785DA-2BD5-C511-E51E-7DB906548D8D}"/>
              </a:ext>
            </a:extLst>
          </p:cNvPr>
          <p:cNvSpPr txBox="1"/>
          <p:nvPr/>
        </p:nvSpPr>
        <p:spPr>
          <a:xfrm>
            <a:off x="7981595" y="6463089"/>
            <a:ext cx="41286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/>
              <a:t>注：</a:t>
            </a:r>
            <a:r>
              <a:rPr lang="en-US" altLang="zh-CN" sz="1600" dirty="0"/>
              <a:t>Paxillin</a:t>
            </a:r>
            <a:r>
              <a:rPr lang="zh-CN" altLang="en-US" sz="1600" dirty="0"/>
              <a:t>和</a:t>
            </a:r>
            <a:r>
              <a:rPr lang="zh-CN" altLang="zh-CN" sz="1600" dirty="0"/>
              <a:t>Tensin1</a:t>
            </a:r>
            <a:r>
              <a:rPr lang="zh-CN" altLang="en-US" sz="1600" dirty="0"/>
              <a:t>分别代表</a:t>
            </a:r>
            <a:r>
              <a:rPr lang="en-US" altLang="zh-CN" sz="1600" dirty="0"/>
              <a:t>FAs</a:t>
            </a:r>
            <a:r>
              <a:rPr lang="zh-CN" altLang="en-US" sz="1600" dirty="0"/>
              <a:t>和</a:t>
            </a:r>
            <a:r>
              <a:rPr lang="en-US" altLang="zh-CN" sz="1600" dirty="0"/>
              <a:t>FBs</a:t>
            </a:r>
            <a:r>
              <a:rPr lang="zh-CN" altLang="en-US" sz="1600" dirty="0"/>
              <a:t>。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71CB9668-9FC3-2D26-5B34-0E036C8E6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8"/>
          <a:stretch>
            <a:fillRect/>
          </a:stretch>
        </p:blipFill>
        <p:spPr>
          <a:xfrm>
            <a:off x="6488665" y="1557411"/>
            <a:ext cx="5277326" cy="1678229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7BEAD0CB-B5A3-C81C-75B5-2B926014DB85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16</a:t>
            </a:r>
            <a:endParaRPr lang="zh-CN" altLang="en-US" b="1" dirty="0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6601C7DD-9B4C-B5CB-3B9B-0B21EE0753C4}"/>
              </a:ext>
            </a:extLst>
          </p:cNvPr>
          <p:cNvSpPr/>
          <p:nvPr/>
        </p:nvSpPr>
        <p:spPr>
          <a:xfrm>
            <a:off x="310678" y="563639"/>
            <a:ext cx="11614622" cy="36822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3A9FEA3-7B43-F061-3B90-EDE08088F428}"/>
              </a:ext>
            </a:extLst>
          </p:cNvPr>
          <p:cNvGrpSpPr/>
          <p:nvPr/>
        </p:nvGrpSpPr>
        <p:grpSpPr>
          <a:xfrm>
            <a:off x="-1" y="-21136"/>
            <a:ext cx="578336" cy="584775"/>
            <a:chOff x="-1" y="-21136"/>
            <a:chExt cx="578336" cy="584775"/>
          </a:xfrm>
        </p:grpSpPr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B1D13F15-E87C-5C01-5926-25BA31615BE6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B83972F-BB2B-2DB7-C436-9C30C20BDC4B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4" name="图片 33">
            <a:extLst>
              <a:ext uri="{FF2B5EF4-FFF2-40B4-BE49-F238E27FC236}">
                <a16:creationId xmlns:a16="http://schemas.microsoft.com/office/drawing/2014/main" id="{1B9B4030-1E4F-7377-9C94-9B575D421E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1" t="2810" r="15325" b="2810"/>
          <a:stretch>
            <a:fillRect/>
          </a:stretch>
        </p:blipFill>
        <p:spPr>
          <a:xfrm>
            <a:off x="544286" y="4031685"/>
            <a:ext cx="4460614" cy="2015716"/>
          </a:xfrm>
          <a:prstGeom prst="rect">
            <a:avLst/>
          </a:prstGeom>
        </p:spPr>
      </p:pic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8CC68D9E-FB41-FF06-F10A-7E4CEE891D64}"/>
              </a:ext>
            </a:extLst>
          </p:cNvPr>
          <p:cNvSpPr/>
          <p:nvPr/>
        </p:nvSpPr>
        <p:spPr>
          <a:xfrm>
            <a:off x="310677" y="1167143"/>
            <a:ext cx="6073497" cy="5127218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EFBE5FA0-8142-47EC-7BB8-8D23DF32BB90}"/>
              </a:ext>
            </a:extLst>
          </p:cNvPr>
          <p:cNvSpPr/>
          <p:nvPr/>
        </p:nvSpPr>
        <p:spPr>
          <a:xfrm>
            <a:off x="2076704" y="1181309"/>
            <a:ext cx="3058885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b="1" dirty="0">
                <a:solidFill>
                  <a:schemeClr val="tx1"/>
                </a:solidFill>
              </a:rPr>
              <a:t>FAs</a:t>
            </a:r>
            <a:r>
              <a:rPr lang="zh-CN" altLang="en-US" sz="1000" b="1" dirty="0">
                <a:solidFill>
                  <a:schemeClr val="tx1"/>
                </a:solidFill>
              </a:rPr>
              <a:t>和</a:t>
            </a:r>
            <a:r>
              <a:rPr lang="en-US" altLang="zh-CN" sz="1000" b="1" dirty="0">
                <a:solidFill>
                  <a:schemeClr val="tx1"/>
                </a:solidFill>
              </a:rPr>
              <a:t>FBs</a:t>
            </a:r>
            <a:r>
              <a:rPr lang="zh-CN" altLang="en-US" sz="1000" b="1" dirty="0">
                <a:solidFill>
                  <a:schemeClr val="tx1"/>
                </a:solidFill>
              </a:rPr>
              <a:t>降解动力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9F86B983-C918-4E4C-73EE-4E27E23AE5C4}"/>
              </a:ext>
            </a:extLst>
          </p:cNvPr>
          <p:cNvSpPr/>
          <p:nvPr/>
        </p:nvSpPr>
        <p:spPr>
          <a:xfrm>
            <a:off x="6602021" y="1167143"/>
            <a:ext cx="5277326" cy="2068497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3E9A1758-B4FD-E698-102C-B9D458FDC075}"/>
              </a:ext>
            </a:extLst>
          </p:cNvPr>
          <p:cNvSpPr/>
          <p:nvPr/>
        </p:nvSpPr>
        <p:spPr>
          <a:xfrm>
            <a:off x="8376361" y="1181309"/>
            <a:ext cx="2657898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b="1" dirty="0">
                <a:solidFill>
                  <a:schemeClr val="tx1"/>
                </a:solidFill>
              </a:rPr>
              <a:t>FAs</a:t>
            </a:r>
            <a:r>
              <a:rPr lang="zh-CN" altLang="en-US" sz="1000" b="1" dirty="0">
                <a:solidFill>
                  <a:schemeClr val="tx1"/>
                </a:solidFill>
              </a:rPr>
              <a:t>和</a:t>
            </a:r>
            <a:r>
              <a:rPr lang="en-US" altLang="zh-CN" sz="1000" b="1" dirty="0">
                <a:solidFill>
                  <a:schemeClr val="tx1"/>
                </a:solidFill>
              </a:rPr>
              <a:t>FBs</a:t>
            </a:r>
            <a:r>
              <a:rPr lang="zh-CN" altLang="en-US" sz="1000" b="1" dirty="0">
                <a:solidFill>
                  <a:schemeClr val="tx1"/>
                </a:solidFill>
              </a:rPr>
              <a:t>降解动差异示意图</a:t>
            </a: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B899AD74-5454-1940-FC6F-38B7AA962E7F}"/>
              </a:ext>
            </a:extLst>
          </p:cNvPr>
          <p:cNvSpPr/>
          <p:nvPr/>
        </p:nvSpPr>
        <p:spPr>
          <a:xfrm>
            <a:off x="6602021" y="3429001"/>
            <a:ext cx="5277326" cy="1807308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2051D42B-70DA-96AB-2920-BBC862EF134E}"/>
              </a:ext>
            </a:extLst>
          </p:cNvPr>
          <p:cNvSpPr/>
          <p:nvPr/>
        </p:nvSpPr>
        <p:spPr>
          <a:xfrm>
            <a:off x="8171209" y="3424748"/>
            <a:ext cx="2657898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b="1" dirty="0">
                <a:solidFill>
                  <a:schemeClr val="tx1"/>
                </a:solidFill>
              </a:rPr>
              <a:t>FAs</a:t>
            </a:r>
            <a:r>
              <a:rPr lang="zh-CN" altLang="en-US" sz="1000" b="1" dirty="0">
                <a:solidFill>
                  <a:schemeClr val="tx1"/>
                </a:solidFill>
              </a:rPr>
              <a:t>和</a:t>
            </a:r>
            <a:r>
              <a:rPr lang="en-US" altLang="zh-CN" sz="1000" b="1" dirty="0">
                <a:solidFill>
                  <a:schemeClr val="tx1"/>
                </a:solidFill>
              </a:rPr>
              <a:t>FBs</a:t>
            </a:r>
            <a:r>
              <a:rPr lang="zh-CN" altLang="en-US" sz="1000" b="1" dirty="0">
                <a:solidFill>
                  <a:schemeClr val="tx1"/>
                </a:solidFill>
              </a:rPr>
              <a:t>降解动差异示意图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ECB43153-756B-3DAD-12EC-E3F2E5A2D13E}"/>
              </a:ext>
            </a:extLst>
          </p:cNvPr>
          <p:cNvSpPr txBox="1"/>
          <p:nvPr/>
        </p:nvSpPr>
        <p:spPr>
          <a:xfrm>
            <a:off x="7135446" y="3892062"/>
            <a:ext cx="36936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CN" altLang="en-US" dirty="0"/>
              <a:t>失去机械刺激后，</a:t>
            </a:r>
            <a:r>
              <a:rPr lang="en-US" altLang="zh-CN" dirty="0"/>
              <a:t>FAs</a:t>
            </a:r>
            <a:r>
              <a:rPr lang="zh-CN" altLang="en-US" dirty="0"/>
              <a:t>迅速解体。</a:t>
            </a:r>
            <a:r>
              <a:rPr lang="en-US" altLang="zh-CN" dirty="0"/>
              <a:t>FBs</a:t>
            </a:r>
            <a:r>
              <a:rPr lang="zh-CN" altLang="en-US" dirty="0"/>
              <a:t>则可维持更长时间</a:t>
            </a:r>
            <a:r>
              <a:rPr lang="en-US" altLang="zh-CN" dirty="0"/>
              <a:t>(75 min)</a:t>
            </a:r>
            <a:r>
              <a:rPr lang="zh-CN" altLang="en-US" dirty="0"/>
              <a:t>。</a:t>
            </a:r>
            <a:endParaRPr lang="en-US" altLang="zh-CN" dirty="0"/>
          </a:p>
          <a:p>
            <a:pPr marL="342900" indent="-342900">
              <a:buAutoNum type="arabicPeriod"/>
            </a:pPr>
            <a:r>
              <a:rPr lang="en-US" altLang="zh-CN" dirty="0"/>
              <a:t>FBs</a:t>
            </a:r>
            <a:r>
              <a:rPr lang="zh-CN" altLang="en-US" dirty="0"/>
              <a:t>的降解动力学与核形态变化动力学更匹配。</a:t>
            </a:r>
          </a:p>
        </p:txBody>
      </p:sp>
    </p:spTree>
    <p:extLst>
      <p:ext uri="{BB962C8B-B14F-4D97-AF65-F5344CB8AC3E}">
        <p14:creationId xmlns:p14="http://schemas.microsoft.com/office/powerpoint/2010/main" val="39486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3ECA8-34CE-F187-1183-A37988BFC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E5300F0-FDB9-45FF-AFE1-BD571AF262D0}"/>
              </a:ext>
            </a:extLst>
          </p:cNvPr>
          <p:cNvSpPr txBox="1"/>
          <p:nvPr/>
        </p:nvSpPr>
        <p:spPr>
          <a:xfrm>
            <a:off x="652944" y="-6633"/>
            <a:ext cx="130547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/>
              <a:t>Figure5 ECM–vimentin coupling shields the nucleus from deformation</a:t>
            </a:r>
            <a:endParaRPr lang="zh-CN" altLang="en-US" sz="2800" b="1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9AF7A6-0BDE-4C41-00B3-EE28B1864661}"/>
              </a:ext>
            </a:extLst>
          </p:cNvPr>
          <p:cNvSpPr txBox="1"/>
          <p:nvPr/>
        </p:nvSpPr>
        <p:spPr>
          <a:xfrm>
            <a:off x="310678" y="562536"/>
            <a:ext cx="11163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b="1" dirty="0"/>
              <a:t>科学</a:t>
            </a:r>
            <a:r>
              <a:rPr lang="zh-CN" altLang="en-US" b="1" dirty="0"/>
              <a:t>问题</a:t>
            </a:r>
            <a:r>
              <a:rPr lang="zh-CN" altLang="zh-CN" dirty="0"/>
              <a:t>：</a:t>
            </a:r>
            <a:r>
              <a:rPr lang="zh-CN" altLang="en-US" dirty="0"/>
              <a:t>如果外界突然施加很大的机械拉伸，</a:t>
            </a:r>
            <a:r>
              <a:rPr lang="en-US" altLang="zh-CN" dirty="0"/>
              <a:t>FB–vimentin coupling </a:t>
            </a:r>
            <a:r>
              <a:rPr lang="zh-CN" altLang="en-US" dirty="0"/>
              <a:t>能不能保护细胞核，减少核形变和损伤？</a:t>
            </a:r>
            <a:endParaRPr lang="zh-CN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5E6C009-C519-2749-99F5-84546934F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181"/>
          <a:stretch>
            <a:fillRect/>
          </a:stretch>
        </p:blipFill>
        <p:spPr>
          <a:xfrm>
            <a:off x="652944" y="1341640"/>
            <a:ext cx="5394070" cy="154959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0E824BED-82C5-8158-22FE-4B77B8244F27}"/>
              </a:ext>
            </a:extLst>
          </p:cNvPr>
          <p:cNvSpPr txBox="1"/>
          <p:nvPr/>
        </p:nvSpPr>
        <p:spPr>
          <a:xfrm>
            <a:off x="7449920" y="6446198"/>
            <a:ext cx="47420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dirty="0"/>
              <a:t>注：</a:t>
            </a:r>
            <a:r>
              <a:rPr lang="el-GR" altLang="zh-CN" sz="1600" dirty="0"/>
              <a:t>γ</a:t>
            </a:r>
            <a:r>
              <a:rPr lang="en-US" altLang="zh-CN" sz="1600" dirty="0"/>
              <a:t>H2AX</a:t>
            </a:r>
            <a:r>
              <a:rPr lang="zh-CN" altLang="en-US" sz="1600" dirty="0"/>
              <a:t>是常见的</a:t>
            </a:r>
            <a:r>
              <a:rPr lang="en-US" altLang="zh-CN" sz="1600" dirty="0"/>
              <a:t>DNA </a:t>
            </a:r>
            <a:r>
              <a:rPr lang="zh-CN" altLang="en-US" sz="1600" dirty="0"/>
              <a:t>损伤</a:t>
            </a:r>
            <a:r>
              <a:rPr lang="en-US" altLang="zh-CN" sz="1600" dirty="0"/>
              <a:t> marker</a:t>
            </a:r>
            <a:r>
              <a:rPr lang="zh-CN" altLang="en-US" sz="1600" dirty="0"/>
              <a:t>。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72E6879-F42C-C456-41B0-039DF373FD82}"/>
              </a:ext>
            </a:extLst>
          </p:cNvPr>
          <p:cNvCxnSpPr/>
          <p:nvPr/>
        </p:nvCxnSpPr>
        <p:spPr>
          <a:xfrm>
            <a:off x="0" y="512763"/>
            <a:ext cx="1219200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E27DF20F-4F19-8FAF-42D8-898E0ACD46BD}"/>
              </a:ext>
            </a:extLst>
          </p:cNvPr>
          <p:cNvSpPr txBox="1"/>
          <p:nvPr/>
        </p:nvSpPr>
        <p:spPr>
          <a:xfrm>
            <a:off x="11723914" y="6460671"/>
            <a:ext cx="468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17</a:t>
            </a:r>
            <a:endParaRPr lang="zh-CN" altLang="en-US" b="1" dirty="0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55FD48F5-75F1-BB2A-D310-37599540F54A}"/>
              </a:ext>
            </a:extLst>
          </p:cNvPr>
          <p:cNvSpPr/>
          <p:nvPr/>
        </p:nvSpPr>
        <p:spPr>
          <a:xfrm>
            <a:off x="310678" y="563639"/>
            <a:ext cx="11614622" cy="368229"/>
          </a:xfrm>
          <a:prstGeom prst="roundRect">
            <a:avLst/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83D01B9D-DAC7-1446-54B0-A22C16023A29}"/>
              </a:ext>
            </a:extLst>
          </p:cNvPr>
          <p:cNvGrpSpPr/>
          <p:nvPr/>
        </p:nvGrpSpPr>
        <p:grpSpPr>
          <a:xfrm>
            <a:off x="-1" y="-21136"/>
            <a:ext cx="578336" cy="584775"/>
            <a:chOff x="-1" y="-21136"/>
            <a:chExt cx="578336" cy="584775"/>
          </a:xfrm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id="{AC1C1D56-B238-4AEF-3583-1CB8C8E1AB09}"/>
                </a:ext>
              </a:extLst>
            </p:cNvPr>
            <p:cNvSpPr/>
            <p:nvPr/>
          </p:nvSpPr>
          <p:spPr>
            <a:xfrm rot="10800000">
              <a:off x="-1" y="0"/>
              <a:ext cx="578336" cy="512762"/>
            </a:xfrm>
            <a:custGeom>
              <a:avLst/>
              <a:gdLst>
                <a:gd name="csX0" fmla="*/ 578336 w 578336"/>
                <a:gd name="csY0" fmla="*/ 512762 h 512762"/>
                <a:gd name="csX1" fmla="*/ 0 w 578336"/>
                <a:gd name="csY1" fmla="*/ 512762 h 512762"/>
                <a:gd name="csX2" fmla="*/ 128191 w 578336"/>
                <a:gd name="csY2" fmla="*/ 0 h 512762"/>
                <a:gd name="csX3" fmla="*/ 578336 w 578336"/>
                <a:gd name="csY3" fmla="*/ 0 h 512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8336" h="512762">
                  <a:moveTo>
                    <a:pt x="578336" y="512762"/>
                  </a:moveTo>
                  <a:lnTo>
                    <a:pt x="0" y="512762"/>
                  </a:lnTo>
                  <a:lnTo>
                    <a:pt x="128191" y="0"/>
                  </a:lnTo>
                  <a:lnTo>
                    <a:pt x="578336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67B3EBE-2258-3583-9F3D-DD8F2C0A1920}"/>
                </a:ext>
              </a:extLst>
            </p:cNvPr>
            <p:cNvSpPr txBox="1"/>
            <p:nvPr/>
          </p:nvSpPr>
          <p:spPr>
            <a:xfrm>
              <a:off x="36286" y="-21136"/>
              <a:ext cx="508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5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326DEF9D-F3E3-EB1D-BF5C-5248B8755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" t="74594" r="5177"/>
          <a:stretch>
            <a:fillRect/>
          </a:stretch>
        </p:blipFill>
        <p:spPr>
          <a:xfrm>
            <a:off x="2013856" y="5410714"/>
            <a:ext cx="5248101" cy="1122354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9C5C21EA-9997-C190-923C-833F7BB89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41" r="72974" b="27343"/>
          <a:stretch>
            <a:fillRect/>
          </a:stretch>
        </p:blipFill>
        <p:spPr>
          <a:xfrm>
            <a:off x="1008595" y="3290145"/>
            <a:ext cx="1687228" cy="1676400"/>
          </a:xfrm>
          <a:prstGeom prst="rect">
            <a:avLst/>
          </a:prstGeom>
        </p:spPr>
      </p:pic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AEA13761-0824-0CD7-EBC3-ABB31348D2F4}"/>
              </a:ext>
            </a:extLst>
          </p:cNvPr>
          <p:cNvSpPr/>
          <p:nvPr/>
        </p:nvSpPr>
        <p:spPr>
          <a:xfrm>
            <a:off x="310678" y="1016000"/>
            <a:ext cx="6896251" cy="1908581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8CE7E9D2-DDD5-94EB-609B-3F88066C532D}"/>
              </a:ext>
            </a:extLst>
          </p:cNvPr>
          <p:cNvSpPr/>
          <p:nvPr/>
        </p:nvSpPr>
        <p:spPr>
          <a:xfrm>
            <a:off x="2076705" y="1030166"/>
            <a:ext cx="3607188" cy="193388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抑制</a:t>
            </a:r>
            <a:r>
              <a:rPr lang="en-US" altLang="zh-CN" sz="1000" b="1" dirty="0">
                <a:solidFill>
                  <a:schemeClr val="tx1"/>
                </a:solidFill>
              </a:rPr>
              <a:t>FBs</a:t>
            </a:r>
            <a:r>
              <a:rPr lang="zh-CN" altLang="en-US" sz="1000" b="1" dirty="0">
                <a:solidFill>
                  <a:schemeClr val="tx1"/>
                </a:solidFill>
              </a:rPr>
              <a:t>后细胞核更易变性</a:t>
            </a:r>
          </a:p>
        </p:txBody>
      </p:sp>
      <p:sp>
        <p:nvSpPr>
          <p:cNvPr id="39" name="矩形: 圆角 38">
            <a:extLst>
              <a:ext uri="{FF2B5EF4-FFF2-40B4-BE49-F238E27FC236}">
                <a16:creationId xmlns:a16="http://schemas.microsoft.com/office/drawing/2014/main" id="{32A6161F-8F01-3451-D33C-2368DE7AC3D7}"/>
              </a:ext>
            </a:extLst>
          </p:cNvPr>
          <p:cNvSpPr/>
          <p:nvPr/>
        </p:nvSpPr>
        <p:spPr>
          <a:xfrm>
            <a:off x="310678" y="3044611"/>
            <a:ext cx="6896251" cy="1991727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D0FAC8E2-91E4-2201-D229-DA873F8E24BA}"/>
              </a:ext>
            </a:extLst>
          </p:cNvPr>
          <p:cNvSpPr/>
          <p:nvPr/>
        </p:nvSpPr>
        <p:spPr>
          <a:xfrm>
            <a:off x="2076705" y="3058776"/>
            <a:ext cx="3607188" cy="193388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抑制</a:t>
            </a:r>
            <a:r>
              <a:rPr lang="en-US" altLang="zh-CN" sz="1000" b="1" dirty="0">
                <a:solidFill>
                  <a:schemeClr val="tx1"/>
                </a:solidFill>
              </a:rPr>
              <a:t>FBs</a:t>
            </a:r>
            <a:r>
              <a:rPr lang="zh-CN" altLang="en-US" sz="1000" b="1" dirty="0">
                <a:solidFill>
                  <a:schemeClr val="tx1"/>
                </a:solidFill>
              </a:rPr>
              <a:t>后细胞核更易损伤</a:t>
            </a: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2BCD5572-C3B5-E662-6DB3-6F7EB61AE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6" t="38241" r="3021" b="27343"/>
          <a:stretch>
            <a:fillRect/>
          </a:stretch>
        </p:blipFill>
        <p:spPr>
          <a:xfrm>
            <a:off x="310678" y="5351665"/>
            <a:ext cx="1931779" cy="1218161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7B7C95D0-835E-E429-3E22-DD350CE1D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8" t="38241" r="45199" b="27343"/>
          <a:stretch>
            <a:fillRect/>
          </a:stretch>
        </p:blipFill>
        <p:spPr>
          <a:xfrm>
            <a:off x="3979772" y="3359938"/>
            <a:ext cx="1770732" cy="1676400"/>
          </a:xfrm>
          <a:prstGeom prst="rect">
            <a:avLst/>
          </a:prstGeom>
        </p:spPr>
      </p:pic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EA1F976F-F431-93E9-AA1E-B162146FA4B6}"/>
              </a:ext>
            </a:extLst>
          </p:cNvPr>
          <p:cNvSpPr/>
          <p:nvPr/>
        </p:nvSpPr>
        <p:spPr>
          <a:xfrm>
            <a:off x="310678" y="5144112"/>
            <a:ext cx="6896251" cy="1528831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84A6C04D-78DE-A053-0E0B-3B93593120D7}"/>
              </a:ext>
            </a:extLst>
          </p:cNvPr>
          <p:cNvSpPr/>
          <p:nvPr/>
        </p:nvSpPr>
        <p:spPr>
          <a:xfrm>
            <a:off x="2076705" y="5158277"/>
            <a:ext cx="3607188" cy="215679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力学仿真：</a:t>
            </a:r>
            <a:r>
              <a:rPr lang="en-US" altLang="zh-CN" sz="1000" b="1" dirty="0">
                <a:solidFill>
                  <a:schemeClr val="tx1"/>
                </a:solidFill>
              </a:rPr>
              <a:t>FB-Vimentin</a:t>
            </a:r>
            <a:r>
              <a:rPr lang="zh-CN" altLang="en-US" sz="1000" b="1" dirty="0">
                <a:solidFill>
                  <a:schemeClr val="tx1"/>
                </a:solidFill>
              </a:rPr>
              <a:t>降低局部核应力</a:t>
            </a:r>
          </a:p>
        </p:txBody>
      </p:sp>
      <p:sp>
        <p:nvSpPr>
          <p:cNvPr id="48" name="矩形: 圆角 47">
            <a:extLst>
              <a:ext uri="{FF2B5EF4-FFF2-40B4-BE49-F238E27FC236}">
                <a16:creationId xmlns:a16="http://schemas.microsoft.com/office/drawing/2014/main" id="{55F531CD-4D39-B3CA-6E21-F91A78744507}"/>
              </a:ext>
            </a:extLst>
          </p:cNvPr>
          <p:cNvSpPr/>
          <p:nvPr/>
        </p:nvSpPr>
        <p:spPr>
          <a:xfrm>
            <a:off x="7449920" y="1297614"/>
            <a:ext cx="4431402" cy="1902613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0" name="矩形: 圆角 49">
            <a:extLst>
              <a:ext uri="{FF2B5EF4-FFF2-40B4-BE49-F238E27FC236}">
                <a16:creationId xmlns:a16="http://schemas.microsoft.com/office/drawing/2014/main" id="{F756E4B2-7C3A-E9D3-FB78-9F532D441E97}"/>
              </a:ext>
            </a:extLst>
          </p:cNvPr>
          <p:cNvSpPr/>
          <p:nvPr/>
        </p:nvSpPr>
        <p:spPr>
          <a:xfrm>
            <a:off x="7449920" y="1297614"/>
            <a:ext cx="1246211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主要结论</a:t>
            </a:r>
            <a:r>
              <a:rPr lang="en-US" altLang="zh-CN" sz="1000" b="1" dirty="0">
                <a:solidFill>
                  <a:schemeClr val="tx1"/>
                </a:solidFill>
              </a:rPr>
              <a:t>1</a:t>
            </a:r>
            <a:endParaRPr lang="zh-CN" altLang="en-US" sz="1000" b="1" dirty="0">
              <a:solidFill>
                <a:schemeClr val="tx1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8A948B4-D0CA-EDF3-F3D2-025B615F2D16}"/>
              </a:ext>
            </a:extLst>
          </p:cNvPr>
          <p:cNvSpPr txBox="1"/>
          <p:nvPr/>
        </p:nvSpPr>
        <p:spPr>
          <a:xfrm>
            <a:off x="7730412" y="1786812"/>
            <a:ext cx="36342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1.</a:t>
            </a:r>
            <a:r>
              <a:rPr lang="zh-CN" altLang="en-US" sz="1400" dirty="0"/>
              <a:t>抑制</a:t>
            </a:r>
            <a:r>
              <a:rPr lang="en-US" altLang="zh-CN" sz="1400" dirty="0"/>
              <a:t>FBs</a:t>
            </a:r>
            <a:r>
              <a:rPr lang="zh-CN" altLang="en-US" sz="1400" dirty="0"/>
              <a:t>（</a:t>
            </a:r>
            <a:r>
              <a:rPr lang="en-US" altLang="zh-CN" sz="1400" dirty="0"/>
              <a:t>PUR4</a:t>
            </a:r>
            <a:r>
              <a:rPr lang="zh-CN" altLang="en-US" sz="1400" dirty="0"/>
              <a:t>）或者截短</a:t>
            </a:r>
            <a:r>
              <a:rPr lang="en-US" altLang="zh-CN" sz="1400" dirty="0"/>
              <a:t>Plectin-1f</a:t>
            </a:r>
            <a:r>
              <a:rPr lang="zh-CN" altLang="en-US" sz="1400" dirty="0"/>
              <a:t>后，细胞核在机械拉伸下更容易变性（核面积增加）。</a:t>
            </a:r>
            <a:endParaRPr lang="en-US" altLang="zh-CN" sz="1400" dirty="0"/>
          </a:p>
          <a:p>
            <a:r>
              <a:rPr lang="en-US" altLang="zh-CN" sz="1400" dirty="0"/>
              <a:t>2.</a:t>
            </a:r>
            <a:r>
              <a:rPr lang="zh-CN" altLang="en-US" sz="1400" dirty="0"/>
              <a:t>完整的</a:t>
            </a:r>
            <a:r>
              <a:rPr lang="en-US" altLang="zh-CN" sz="1400" dirty="0"/>
              <a:t>FBs-</a:t>
            </a:r>
            <a:r>
              <a:rPr lang="en-US" altLang="zh-CN" sz="1400" dirty="0" err="1"/>
              <a:t>plectin</a:t>
            </a:r>
            <a:r>
              <a:rPr lang="en-US" altLang="zh-CN" sz="1400" dirty="0"/>
              <a:t> 1f-vimentin</a:t>
            </a:r>
            <a:r>
              <a:rPr lang="zh-CN" altLang="en-US" sz="1400" dirty="0"/>
              <a:t>有助于维持核形态稳定。</a:t>
            </a:r>
          </a:p>
        </p:txBody>
      </p:sp>
      <p:sp>
        <p:nvSpPr>
          <p:cNvPr id="52" name="矩形: 圆角 51">
            <a:extLst>
              <a:ext uri="{FF2B5EF4-FFF2-40B4-BE49-F238E27FC236}">
                <a16:creationId xmlns:a16="http://schemas.microsoft.com/office/drawing/2014/main" id="{DDEFA25C-4A6E-AF9E-DAE9-EF8294AC62B7}"/>
              </a:ext>
            </a:extLst>
          </p:cNvPr>
          <p:cNvSpPr/>
          <p:nvPr/>
        </p:nvSpPr>
        <p:spPr>
          <a:xfrm>
            <a:off x="7449920" y="3290146"/>
            <a:ext cx="4431402" cy="1441512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3" name="矩形: 圆角 52">
            <a:extLst>
              <a:ext uri="{FF2B5EF4-FFF2-40B4-BE49-F238E27FC236}">
                <a16:creationId xmlns:a16="http://schemas.microsoft.com/office/drawing/2014/main" id="{EF1860F7-439B-2E48-8371-CBA8553E5EFF}"/>
              </a:ext>
            </a:extLst>
          </p:cNvPr>
          <p:cNvSpPr/>
          <p:nvPr/>
        </p:nvSpPr>
        <p:spPr>
          <a:xfrm>
            <a:off x="7449920" y="3290145"/>
            <a:ext cx="1246211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主要结论</a:t>
            </a:r>
            <a:r>
              <a:rPr lang="en-US" altLang="zh-CN" sz="1000" b="1" dirty="0">
                <a:solidFill>
                  <a:schemeClr val="tx1"/>
                </a:solidFill>
              </a:rPr>
              <a:t>2</a:t>
            </a:r>
            <a:endParaRPr lang="zh-CN" altLang="en-US" sz="1000" b="1" dirty="0">
              <a:solidFill>
                <a:schemeClr val="tx1"/>
              </a:solidFill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239DC76-7252-0279-F32D-5D2B6B8BE7D1}"/>
              </a:ext>
            </a:extLst>
          </p:cNvPr>
          <p:cNvSpPr txBox="1"/>
          <p:nvPr/>
        </p:nvSpPr>
        <p:spPr>
          <a:xfrm>
            <a:off x="7735411" y="3651584"/>
            <a:ext cx="36342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1.</a:t>
            </a:r>
            <a:r>
              <a:rPr lang="zh-CN" altLang="en-US" sz="1400" dirty="0"/>
              <a:t>在机械拉伸后，</a:t>
            </a:r>
            <a:r>
              <a:rPr lang="en-US" altLang="zh-CN" sz="1400" dirty="0"/>
              <a:t>PUR4</a:t>
            </a:r>
            <a:r>
              <a:rPr lang="zh-CN" altLang="en-US" sz="1400" dirty="0"/>
              <a:t>处理的细胞核损伤信号明显增强，提示完整的</a:t>
            </a:r>
            <a:r>
              <a:rPr lang="en-US" altLang="zh-CN" sz="1400" dirty="0"/>
              <a:t>FBs-</a:t>
            </a:r>
            <a:r>
              <a:rPr lang="en-US" altLang="zh-CN" sz="1400" dirty="0" err="1"/>
              <a:t>plectin</a:t>
            </a:r>
            <a:r>
              <a:rPr lang="en-US" altLang="zh-CN" sz="1400" dirty="0"/>
              <a:t> 1f-vimentin</a:t>
            </a:r>
            <a:r>
              <a:rPr lang="zh-CN" altLang="en-US" sz="1400" dirty="0"/>
              <a:t>有助于维持核稳态，减少机械有道德</a:t>
            </a:r>
            <a:r>
              <a:rPr lang="en-US" altLang="zh-CN" sz="1400" dirty="0"/>
              <a:t>DNA</a:t>
            </a:r>
            <a:r>
              <a:rPr lang="zh-CN" altLang="en-US" sz="1400" dirty="0"/>
              <a:t>损伤。</a:t>
            </a:r>
            <a:endParaRPr lang="en-US" altLang="zh-CN" sz="1400" dirty="0"/>
          </a:p>
        </p:txBody>
      </p:sp>
      <p:sp>
        <p:nvSpPr>
          <p:cNvPr id="57" name="矩形: 圆角 56">
            <a:extLst>
              <a:ext uri="{FF2B5EF4-FFF2-40B4-BE49-F238E27FC236}">
                <a16:creationId xmlns:a16="http://schemas.microsoft.com/office/drawing/2014/main" id="{6C692352-CECE-A0AE-AD41-BD51888BC237}"/>
              </a:ext>
            </a:extLst>
          </p:cNvPr>
          <p:cNvSpPr/>
          <p:nvPr/>
        </p:nvSpPr>
        <p:spPr>
          <a:xfrm>
            <a:off x="7456692" y="4812524"/>
            <a:ext cx="4431402" cy="1441512"/>
          </a:xfrm>
          <a:prstGeom prst="roundRect">
            <a:avLst>
              <a:gd name="adj" fmla="val 3185"/>
            </a:avLst>
          </a:prstGeom>
          <a:solidFill>
            <a:schemeClr val="accent1">
              <a:lumMod val="20000"/>
              <a:lumOff val="80000"/>
              <a:alpha val="14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58" name="矩形: 圆角 57">
            <a:extLst>
              <a:ext uri="{FF2B5EF4-FFF2-40B4-BE49-F238E27FC236}">
                <a16:creationId xmlns:a16="http://schemas.microsoft.com/office/drawing/2014/main" id="{C294A8E5-C15F-6AA2-2F27-F91AD85E449D}"/>
              </a:ext>
            </a:extLst>
          </p:cNvPr>
          <p:cNvSpPr/>
          <p:nvPr/>
        </p:nvSpPr>
        <p:spPr>
          <a:xfrm>
            <a:off x="7456692" y="4812523"/>
            <a:ext cx="1246211" cy="271521"/>
          </a:xfrm>
          <a:prstGeom prst="roundRect">
            <a:avLst>
              <a:gd name="adj" fmla="val 25536"/>
            </a:avLst>
          </a:prstGeom>
          <a:solidFill>
            <a:schemeClr val="accent1">
              <a:lumMod val="60000"/>
              <a:lumOff val="4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b="1" dirty="0">
                <a:solidFill>
                  <a:schemeClr val="tx1"/>
                </a:solidFill>
              </a:rPr>
              <a:t>主要结论</a:t>
            </a:r>
            <a:r>
              <a:rPr lang="en-US" altLang="zh-CN" sz="1000" b="1" dirty="0">
                <a:solidFill>
                  <a:schemeClr val="tx1"/>
                </a:solidFill>
              </a:rPr>
              <a:t>3</a:t>
            </a:r>
            <a:endParaRPr lang="zh-CN" altLang="en-US" sz="1000" b="1" dirty="0">
              <a:solidFill>
                <a:schemeClr val="tx1"/>
              </a:solidFill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B94C0BCA-D788-B2DB-5322-AE77648D74F8}"/>
              </a:ext>
            </a:extLst>
          </p:cNvPr>
          <p:cNvSpPr txBox="1"/>
          <p:nvPr/>
        </p:nvSpPr>
        <p:spPr>
          <a:xfrm>
            <a:off x="7766878" y="5173963"/>
            <a:ext cx="36342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1.</a:t>
            </a:r>
            <a:r>
              <a:rPr lang="zh-CN" altLang="en-US" sz="1400" dirty="0"/>
              <a:t>力学仿真显示，</a:t>
            </a:r>
            <a:r>
              <a:rPr lang="en-US" altLang="zh-CN" sz="1400" dirty="0"/>
              <a:t> FBs-vimentin</a:t>
            </a:r>
            <a:r>
              <a:rPr lang="zh-CN" altLang="en-US" sz="1400" dirty="0"/>
              <a:t>欧联形成的张力传递网络可降低核周围局部应力和形变。</a:t>
            </a:r>
            <a:endParaRPr lang="en-US" altLang="zh-CN" sz="1400" dirty="0"/>
          </a:p>
          <a:p>
            <a:r>
              <a:rPr lang="en-US" altLang="zh-CN" sz="1400" dirty="0"/>
              <a:t>2.</a:t>
            </a:r>
            <a:r>
              <a:rPr lang="zh-CN" altLang="en-US" sz="1400" dirty="0"/>
              <a:t>断开</a:t>
            </a:r>
            <a:r>
              <a:rPr lang="en-US" altLang="zh-CN" sz="1400" dirty="0"/>
              <a:t>FB</a:t>
            </a:r>
            <a:r>
              <a:rPr lang="zh-CN" altLang="en-US" sz="1400" dirty="0"/>
              <a:t>欧联是，核周围应力集中，核更容易发生形变和损伤。</a:t>
            </a: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22685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D3D5E-3666-4F19-EA8A-11BAC1B3F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80943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49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12303</TotalTime>
  <Words>2997</Words>
  <Application>Microsoft Office PowerPoint</Application>
  <PresentationFormat>宽屏</PresentationFormat>
  <Paragraphs>216</Paragraphs>
  <Slides>18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2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xing kong13</dc:creator>
  <cp:lastModifiedBy>xing kong13</cp:lastModifiedBy>
  <cp:revision>86</cp:revision>
  <dcterms:created xsi:type="dcterms:W3CDTF">2026-08-31T09:04:50Z</dcterms:created>
  <dcterms:modified xsi:type="dcterms:W3CDTF">2026-09-29T05:31:20Z</dcterms:modified>
</cp:coreProperties>
</file>